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notesSlides/notesSlide2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0"/>
  </p:notesMasterIdLst>
  <p:sldIdLst>
    <p:sldId id="256" r:id="rId2"/>
    <p:sldId id="339" r:id="rId3"/>
    <p:sldId id="317" r:id="rId4"/>
    <p:sldId id="258" r:id="rId5"/>
    <p:sldId id="340" r:id="rId6"/>
    <p:sldId id="410" r:id="rId7"/>
    <p:sldId id="445" r:id="rId8"/>
    <p:sldId id="422" r:id="rId9"/>
    <p:sldId id="431" r:id="rId10"/>
    <p:sldId id="446" r:id="rId11"/>
    <p:sldId id="268" r:id="rId12"/>
    <p:sldId id="279" r:id="rId13"/>
    <p:sldId id="456" r:id="rId14"/>
    <p:sldId id="458" r:id="rId15"/>
    <p:sldId id="459" r:id="rId16"/>
    <p:sldId id="460" r:id="rId17"/>
    <p:sldId id="461" r:id="rId18"/>
    <p:sldId id="462" r:id="rId19"/>
    <p:sldId id="463" r:id="rId20"/>
    <p:sldId id="464" r:id="rId21"/>
    <p:sldId id="465" r:id="rId22"/>
    <p:sldId id="466" r:id="rId23"/>
    <p:sldId id="467" r:id="rId24"/>
    <p:sldId id="469" r:id="rId25"/>
    <p:sldId id="468" r:id="rId26"/>
    <p:sldId id="470" r:id="rId27"/>
    <p:sldId id="269" r:id="rId28"/>
    <p:sldId id="304" r:id="rId29"/>
    <p:sldId id="474" r:id="rId30"/>
    <p:sldId id="473" r:id="rId31"/>
    <p:sldId id="475" r:id="rId32"/>
    <p:sldId id="476" r:id="rId33"/>
    <p:sldId id="481" r:id="rId34"/>
    <p:sldId id="477" r:id="rId35"/>
    <p:sldId id="478" r:id="rId36"/>
    <p:sldId id="479" r:id="rId37"/>
    <p:sldId id="480" r:id="rId38"/>
    <p:sldId id="314" r:id="rId39"/>
  </p:sldIdLst>
  <p:sldSz cx="9144000" cy="6858000" type="screen4x3"/>
  <p:notesSz cx="6858000" cy="9144000"/>
  <p:embeddedFontLst>
    <p:embeddedFont>
      <p:font typeface="Bebas Neue" panose="020B0604020202020204" charset="0"/>
      <p:regular r:id="rId41"/>
    </p:embeddedFont>
    <p:embeddedFont>
      <p:font typeface="Calibri" panose="020F0502020204030204" pitchFamily="34" charset="0"/>
      <p:regular r:id="rId42"/>
      <p:bold r:id="rId43"/>
      <p:italic r:id="rId44"/>
      <p:boldItalic r:id="rId45"/>
    </p:embeddedFont>
    <p:embeddedFont>
      <p:font typeface="Franklin Gothic" panose="020B0604020202020204" charset="0"/>
      <p:regular r:id="rId46"/>
      <p:bold r:id="rId47"/>
      <p:italic r:id="rId48"/>
      <p:boldItalic r:id="rId49"/>
    </p:embeddedFont>
    <p:embeddedFont>
      <p:font typeface="Roboto Condensed" panose="020B0604020202020204" charset="0"/>
      <p:regular r:id="rId50"/>
      <p:bold r:id="rId51"/>
      <p:italic r:id="rId52"/>
      <p:boldItalic r:id="rId53"/>
    </p:embeddedFont>
    <p:embeddedFont>
      <p:font typeface="Roboto Mono"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de las Mercedes Gajardo San Martín" initials="AdlMGSM" lastIdx="1" clrIdx="0">
    <p:extLst>
      <p:ext uri="{19B8F6BF-5375-455C-9EA6-DF929625EA0E}">
        <p15:presenceInfo xmlns:p15="http://schemas.microsoft.com/office/powerpoint/2012/main" userId="S::ale.gajardo@profesor.duoc.cl::370c6fd5-3d18-46a7-aae9-ad4ee56454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9CDA"/>
    <a:srgbClr val="00A1E2"/>
    <a:srgbClr val="00AAEE"/>
    <a:srgbClr val="09B9FF"/>
    <a:srgbClr val="00ADF2"/>
    <a:srgbClr val="008000"/>
    <a:srgbClr val="009900"/>
    <a:srgbClr val="6600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78293" autoAdjust="0"/>
  </p:normalViewPr>
  <p:slideViewPr>
    <p:cSldViewPr snapToGrid="0" snapToObjects="1">
      <p:cViewPr varScale="1">
        <p:scale>
          <a:sx n="56" d="100"/>
          <a:sy n="56" d="100"/>
        </p:scale>
        <p:origin x="1818" y="72"/>
      </p:cViewPr>
      <p:guideLst/>
    </p:cSldViewPr>
  </p:slideViewPr>
  <p:notesTextViewPr>
    <p:cViewPr>
      <p:scale>
        <a:sx n="1" d="1"/>
        <a:sy n="1" d="1"/>
      </p:scale>
      <p:origin x="0" y="0"/>
    </p:cViewPr>
  </p:notesTextViewPr>
  <p:sorterViewPr>
    <p:cViewPr>
      <p:scale>
        <a:sx n="100" d="100"/>
        <a:sy n="100" d="100"/>
      </p:scale>
      <p:origin x="0" y="-94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65"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NATIVE DYNAMIC SQL (NDS)</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sentencia EXECUTE IMMEDIATE se puede utilizar para ejecutar sentencias SQL o bloques anónimos PL/SQL.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pueden usar literales numéricos, de caracteres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string</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como parámetros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pero no se pueden usar literales booleanos.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628650" lvl="1" indent="-171450" algn="just" eaLnBrk="1" hangingPunct="1">
              <a:lnSpc>
                <a:spcPct val="80000"/>
              </a:lnSpc>
              <a:buFont typeface="Courier New" panose="02070309020205020404" pitchFamily="49" charset="0"/>
              <a:buChar char="o"/>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string_dinámico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string</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representa la sentencia SQL dinámica (que no finaliza con ;) o el PL/SQL dinámico (que debe finalizar con ;). El código se escribe entre comillas simples. Si la sentencia usa parámetros BIND, éstos son locales a la sentencia y Oracle los crea en tiempo de ejecución. Pueden tener cualquier nombre y deben ser referenciados dos puntos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 para que cuando se ejecute la sentencia, Oracle sepa que es de tipo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628650" lvl="1" indent="-171450" algn="just" eaLnBrk="1" hangingPunct="1">
              <a:lnSpc>
                <a:spcPct val="80000"/>
              </a:lnSpc>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variable</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una variable PL/SQL que almacena el valor de la columna seleccionada.</a:t>
            </a:r>
          </a:p>
          <a:p>
            <a:pPr marL="628650" lvl="1" indent="-171450" algn="just" eaLnBrk="1" hangingPunct="1">
              <a:lnSpc>
                <a:spcPct val="80000"/>
              </a:lnSpc>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registro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un registro% ROWTYPE o definido por el usuario que almacena una fila seleccionada.</a:t>
            </a:r>
          </a:p>
          <a:p>
            <a:pPr marL="628650" lvl="1" indent="-171450" algn="just" eaLnBrk="1" hangingPunct="1">
              <a:lnSpc>
                <a:spcPct val="80000"/>
              </a:lnSpc>
              <a:buFont typeface="Courier New" panose="02070309020205020404" pitchFamily="49" charset="0"/>
              <a:buChar char="o"/>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agumento_bind</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una expresión cuyo valor se pasa a la instrucción SQL dinámica o al bloque PL/SQL.</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cláusula INTO especifica las variables o el registro en el que se recuperan los valores de columna. Se usa solo para consultas de una sola fila. Para cada valor recuperado por la consulta, debe haber una variable o campo correspondiente compatible con el tipo en la cláusula INTO.</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cláusula USING contiene todos valores para 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arámetros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 sentencia SQL dinámica. El modo de parámetro predeterminado es IN. Pueden usar literales numéricos y cadena de caracteres, pero no puede usar literales booleanos (VERDADERO, FALSO y NULO).</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clausula RETURN INTO solo se usa en las sentencias INSERT, UPDATE y DELETE que tienen una cláusula RETURN. Para cada valor que retorna la sentencias INSERT, UPDATE y DELETE debe haber una variable correspondiente en la cláusula RETURN INTO.</a:t>
            </a:r>
          </a:p>
          <a:p>
            <a:pPr marL="628650" lvl="1" indent="-171450" algn="just" eaLnBrk="1" hangingPunct="1">
              <a:lnSpc>
                <a:spcPct val="80000"/>
              </a:lnSpc>
              <a:buFont typeface="Courier New" panose="02070309020205020404" pitchFamily="49" charset="0"/>
              <a:buChar char="o"/>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58925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 se crea la función almacenada FN_ELIMINA_FILAS que recibe como parámetro el nombre de una tabla. En la sección de ejecución se crea un sentencia SQL dinámica usando EXECUTE IMMEDIATE. La sentencia fija va entre comilla simples, que en este caso es DELETE FROM. A esta sentencia se concatena en nombre de a tabla (se usa el parámetro de la función) de la cual se desea eliminar todas las filas.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Al ejecutar la función, se asigna el valor </a:t>
            </a:r>
            <a:r>
              <a:rPr lang="es-CL" sz="1200" b="0" i="0" u="none" strike="noStrike" cap="none" dirty="0" err="1">
                <a:solidFill>
                  <a:prstClr val="white"/>
                </a:solidFill>
                <a:latin typeface="Calibri"/>
                <a:ea typeface="Arial"/>
                <a:cs typeface="Calibri" panose="020F0502020204030204" pitchFamily="34" charset="0"/>
                <a:sym typeface="Arial"/>
              </a:rPr>
              <a:t>temp_emp</a:t>
            </a:r>
            <a:r>
              <a:rPr lang="es-CL" sz="1200" b="0" i="0" u="none" strike="noStrike" cap="none" dirty="0">
                <a:solidFill>
                  <a:prstClr val="white"/>
                </a:solidFill>
                <a:latin typeface="Calibri"/>
                <a:ea typeface="Arial"/>
                <a:cs typeface="Calibri" panose="020F0502020204030204" pitchFamily="34" charset="0"/>
                <a:sym typeface="Arial"/>
              </a:rPr>
              <a:t>  al parámetro </a:t>
            </a:r>
            <a:r>
              <a:rPr lang="es-CL" sz="1200" b="0" i="0" u="none" strike="noStrike" cap="none" dirty="0" err="1">
                <a:solidFill>
                  <a:prstClr val="white"/>
                </a:solidFill>
                <a:latin typeface="Calibri"/>
                <a:ea typeface="Arial"/>
                <a:cs typeface="Calibri" panose="020F0502020204030204" pitchFamily="34" charset="0"/>
                <a:sym typeface="Arial"/>
              </a:rPr>
              <a:t>p_nombre_tabla</a:t>
            </a:r>
            <a:r>
              <a:rPr lang="es-CL" sz="1200" b="0" i="0" u="none" strike="noStrike" cap="none" dirty="0">
                <a:solidFill>
                  <a:prstClr val="white"/>
                </a:solidFill>
                <a:latin typeface="Calibri"/>
                <a:ea typeface="Arial"/>
                <a:cs typeface="Calibri" panose="020F0502020204030204" pitchFamily="34" charset="0"/>
                <a:sym typeface="Arial"/>
              </a:rPr>
              <a:t>. Esto significa entonces que la función eliminará las filas de esta tabla. Al ejecutar la función, el nombre de la tabla se puede asignar en minúscula ya que en la sentencia dinámica de la función se concatena a la sentencia dinámica. Si el nombre de la tabla estuviese dentro de la sentencia SQL (como parámetro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debería ser en mayúscula. </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29050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 se crea la función almacenada FN_REAJUSTA_SALARIO que recibirá como parámetros una identificación de empleado y un porcentaje de reajuste a través de los parámetros </a:t>
            </a:r>
            <a:r>
              <a:rPr lang="es-CL" sz="1200" b="0" i="0" u="none" strike="noStrike" cap="none" dirty="0" err="1">
                <a:solidFill>
                  <a:prstClr val="white"/>
                </a:solidFill>
                <a:latin typeface="Calibri"/>
                <a:ea typeface="Arial"/>
                <a:cs typeface="Calibri" panose="020F0502020204030204" pitchFamily="34" charset="0"/>
                <a:sym typeface="Arial"/>
              </a:rPr>
              <a:t>p_id_emp</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p_reajuste</a:t>
            </a:r>
            <a:r>
              <a:rPr lang="es-CL" sz="1200" b="0" i="0" u="none" strike="noStrike" cap="none" dirty="0">
                <a:solidFill>
                  <a:prstClr val="white"/>
                </a:solidFill>
                <a:latin typeface="Calibri"/>
                <a:ea typeface="Arial"/>
                <a:cs typeface="Calibri" panose="020F0502020204030204" pitchFamily="34" charset="0"/>
                <a:sym typeface="Arial"/>
              </a:rPr>
              <a:t> respectivamente.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la sección de ejecución se crea la sentencia SQL dinámica para actualizar el salario del empleado de acuerdo al reajuste que le corresponde. Para esto se muestran dos formas de generar la sentencia dinámica. La primera opción es generar la sentencia en una variable (</a:t>
            </a:r>
            <a:r>
              <a:rPr lang="es-CL" sz="1200" b="0" i="0" u="none" strike="noStrike" cap="none" dirty="0" err="1">
                <a:solidFill>
                  <a:prstClr val="white"/>
                </a:solidFill>
                <a:latin typeface="Calibri"/>
                <a:ea typeface="Arial"/>
                <a:cs typeface="Calibri" panose="020F0502020204030204" pitchFamily="34" charset="0"/>
                <a:sym typeface="Arial"/>
              </a:rPr>
              <a:t>v_sql_nds</a:t>
            </a:r>
            <a:r>
              <a:rPr lang="es-CL" sz="1200" b="0" i="0" u="none" strike="noStrike" cap="none" dirty="0">
                <a:solidFill>
                  <a:prstClr val="white"/>
                </a:solidFill>
                <a:latin typeface="Calibri"/>
                <a:ea typeface="Arial"/>
                <a:cs typeface="Calibri" panose="020F0502020204030204" pitchFamily="34" charset="0"/>
                <a:sym typeface="Arial"/>
              </a:rPr>
              <a:t>) y usar esa variable en la sentencia EXECTE IMMEDIATE. La segunda opción es crea la sentencia dinámica directamente con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La sentencia UPDATE usa tres variables BIND: </a:t>
            </a:r>
            <a:r>
              <a:rPr lang="es-CL" sz="1200" b="0" i="0" u="none" strike="noStrike" cap="none" dirty="0" err="1">
                <a:solidFill>
                  <a:prstClr val="white"/>
                </a:solidFill>
                <a:latin typeface="Calibri"/>
                <a:ea typeface="Arial"/>
                <a:cs typeface="Calibri" panose="020F0502020204030204" pitchFamily="34" charset="0"/>
                <a:sym typeface="Arial"/>
              </a:rPr>
              <a:t>b_porc_reajuste</a:t>
            </a:r>
            <a:r>
              <a:rPr lang="es-CL" sz="1200" b="0" i="0" u="none" strike="noStrike" cap="none" dirty="0">
                <a:solidFill>
                  <a:prstClr val="white"/>
                </a:solidFill>
                <a:latin typeface="Calibri"/>
                <a:ea typeface="Arial"/>
                <a:cs typeface="Calibri" panose="020F0502020204030204" pitchFamily="34" charset="0"/>
                <a:sym typeface="Arial"/>
              </a:rPr>
              <a:t>, </a:t>
            </a:r>
            <a:r>
              <a:rPr lang="es-CL" sz="1200" b="0" i="0" u="none" strike="noStrike" cap="none" dirty="0" err="1">
                <a:solidFill>
                  <a:prstClr val="white"/>
                </a:solidFill>
                <a:latin typeface="Calibri"/>
                <a:ea typeface="Arial"/>
                <a:cs typeface="Calibri" panose="020F0502020204030204" pitchFamily="34" charset="0"/>
                <a:sym typeface="Arial"/>
              </a:rPr>
              <a:t>b_empleado</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b_nuevo_salario</a:t>
            </a:r>
            <a:r>
              <a:rPr lang="es-CL" sz="1200" b="0" i="0" u="none" strike="noStrike" cap="none" dirty="0">
                <a:solidFill>
                  <a:prstClr val="white"/>
                </a:solidFill>
                <a:latin typeface="Calibri"/>
                <a:ea typeface="Arial"/>
                <a:cs typeface="Calibri" panose="020F0502020204030204" pitchFamily="34" charset="0"/>
                <a:sym typeface="Arial"/>
              </a:rPr>
              <a:t>. Estas variables son los parámetros de la sentencia y son los que </a:t>
            </a:r>
            <a:r>
              <a:rPr lang="es-CL" sz="1200" b="0" i="0" u="none" strike="noStrike" cap="none" dirty="0" err="1">
                <a:solidFill>
                  <a:prstClr val="white"/>
                </a:solidFill>
                <a:latin typeface="Calibri"/>
                <a:ea typeface="Arial"/>
                <a:cs typeface="Calibri" panose="020F0502020204030204" pitchFamily="34" charset="0"/>
                <a:sym typeface="Arial"/>
              </a:rPr>
              <a:t>tranforman</a:t>
            </a:r>
            <a:r>
              <a:rPr lang="es-CL" sz="1200" b="0" i="0" u="none" strike="noStrike" cap="none" dirty="0">
                <a:solidFill>
                  <a:prstClr val="white"/>
                </a:solidFill>
                <a:latin typeface="Calibri"/>
                <a:ea typeface="Arial"/>
                <a:cs typeface="Calibri" panose="020F0502020204030204" pitchFamily="34" charset="0"/>
                <a:sym typeface="Arial"/>
              </a:rPr>
              <a:t> a esta sentencia 100% dinámica y protegida de inyección de código SQL. La sentencia además retorna el valor del salario reajustado.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Para asignarle los valores a los parámetros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se debe usar la cláusula USING seguida de los valores que se le asignará a los variables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En este ejemplo: </a:t>
            </a:r>
          </a:p>
          <a:p>
            <a:pPr marL="628650" lvl="1"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A la variable </a:t>
            </a:r>
            <a:r>
              <a:rPr lang="es-CL" sz="1200" b="0" i="0" u="none" strike="noStrike" cap="none" dirty="0" err="1">
                <a:solidFill>
                  <a:prstClr val="white"/>
                </a:solidFill>
                <a:latin typeface="Calibri"/>
                <a:ea typeface="Arial"/>
                <a:cs typeface="Calibri" panose="020F0502020204030204" pitchFamily="34" charset="0"/>
                <a:sym typeface="Arial"/>
              </a:rPr>
              <a:t>b_porc_reajuste</a:t>
            </a:r>
            <a:r>
              <a:rPr lang="es-CL" sz="1200" b="0" i="0" u="none" strike="noStrike" cap="none" dirty="0">
                <a:solidFill>
                  <a:prstClr val="white"/>
                </a:solidFill>
                <a:latin typeface="Calibri"/>
                <a:ea typeface="Arial"/>
                <a:cs typeface="Calibri" panose="020F0502020204030204" pitchFamily="34" charset="0"/>
                <a:sym typeface="Arial"/>
              </a:rPr>
              <a:t> se le asigna el valor del parámetro </a:t>
            </a:r>
            <a:r>
              <a:rPr lang="es-CL" sz="1200" b="0" i="0" u="none" strike="noStrike" cap="none" dirty="0" err="1">
                <a:solidFill>
                  <a:prstClr val="white"/>
                </a:solidFill>
                <a:latin typeface="Calibri"/>
                <a:ea typeface="Arial"/>
                <a:cs typeface="Calibri" panose="020F0502020204030204" pitchFamily="34" charset="0"/>
                <a:sym typeface="Arial"/>
              </a:rPr>
              <a:t>p_reajuste</a:t>
            </a:r>
            <a:r>
              <a:rPr lang="es-CL" sz="1200" b="0" i="0" u="none" strike="noStrike" cap="none" dirty="0">
                <a:solidFill>
                  <a:prstClr val="white"/>
                </a:solidFill>
                <a:latin typeface="Calibri"/>
                <a:ea typeface="Arial"/>
                <a:cs typeface="Calibri" panose="020F0502020204030204" pitchFamily="34" charset="0"/>
                <a:sym typeface="Arial"/>
              </a:rPr>
              <a:t> (que se ingresará a la función) .</a:t>
            </a:r>
          </a:p>
          <a:p>
            <a:pPr marL="628650" lvl="1"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A la variable </a:t>
            </a:r>
            <a:r>
              <a:rPr lang="es-CL" sz="1200" b="0" i="0" u="none" strike="noStrike" cap="none" dirty="0" err="1">
                <a:solidFill>
                  <a:prstClr val="white"/>
                </a:solidFill>
                <a:latin typeface="Calibri"/>
                <a:ea typeface="Arial"/>
                <a:cs typeface="Calibri" panose="020F0502020204030204" pitchFamily="34" charset="0"/>
                <a:sym typeface="Arial"/>
              </a:rPr>
              <a:t>b_empleado</a:t>
            </a:r>
            <a:r>
              <a:rPr lang="es-CL" sz="1200" b="0" i="0" u="none" strike="noStrike" cap="none" dirty="0">
                <a:solidFill>
                  <a:prstClr val="white"/>
                </a:solidFill>
                <a:latin typeface="Calibri"/>
                <a:ea typeface="Arial"/>
                <a:cs typeface="Calibri" panose="020F0502020204030204" pitchFamily="34" charset="0"/>
                <a:sym typeface="Arial"/>
              </a:rPr>
              <a:t> se le asignará el valor del parámetro </a:t>
            </a:r>
            <a:r>
              <a:rPr lang="es-CL" sz="1200" b="0" i="0" u="none" strike="noStrike" cap="none" dirty="0" err="1">
                <a:solidFill>
                  <a:prstClr val="white"/>
                </a:solidFill>
                <a:latin typeface="Calibri"/>
                <a:ea typeface="Arial"/>
                <a:cs typeface="Calibri" panose="020F0502020204030204" pitchFamily="34" charset="0"/>
                <a:sym typeface="Arial"/>
              </a:rPr>
              <a:t>p_id_emp</a:t>
            </a:r>
            <a:r>
              <a:rPr lang="es-CL" sz="1200" b="0" i="0" u="none" strike="noStrike" cap="none" dirty="0">
                <a:solidFill>
                  <a:prstClr val="white"/>
                </a:solidFill>
                <a:latin typeface="Calibri"/>
                <a:ea typeface="Arial"/>
                <a:cs typeface="Calibri" panose="020F0502020204030204" pitchFamily="34" charset="0"/>
                <a:sym typeface="Arial"/>
              </a:rPr>
              <a:t> (que se ingresará a la función).</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Como la función retorna el valor del salario reajustado, la sentencia SQL dinámica debe tener una cláusula RETURNING (o RETURN) que asigna el nuevo valor del salario reajustado a la variable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a:t>
            </a:r>
            <a:r>
              <a:rPr lang="es-CL" sz="1200" b="0" i="0" u="none" strike="noStrike" cap="none" dirty="0" err="1">
                <a:solidFill>
                  <a:prstClr val="white"/>
                </a:solidFill>
                <a:latin typeface="Calibri"/>
                <a:ea typeface="Arial"/>
                <a:cs typeface="Calibri" panose="020F0502020204030204" pitchFamily="34" charset="0"/>
                <a:sym typeface="Arial"/>
              </a:rPr>
              <a:t>b_nuevo_salario</a:t>
            </a:r>
            <a:r>
              <a:rPr lang="es-CL" sz="1200" b="0" i="0" u="none" strike="noStrike" cap="none" dirty="0">
                <a:solidFill>
                  <a:prstClr val="white"/>
                </a:solidFill>
                <a:latin typeface="Calibri"/>
                <a:ea typeface="Arial"/>
                <a:cs typeface="Calibri" panose="020F0502020204030204" pitchFamily="34" charset="0"/>
                <a:sym typeface="Arial"/>
              </a:rPr>
              <a:t> la que se almacenará en la variable </a:t>
            </a:r>
            <a:r>
              <a:rPr lang="es-CL" sz="1200" b="0" i="0" u="none" strike="noStrike" cap="none" dirty="0" err="1">
                <a:solidFill>
                  <a:prstClr val="white"/>
                </a:solidFill>
                <a:latin typeface="Calibri"/>
                <a:ea typeface="Arial"/>
                <a:cs typeface="Calibri" panose="020F0502020204030204" pitchFamily="34" charset="0"/>
                <a:sym typeface="Arial"/>
              </a:rPr>
              <a:t>v_salario</a:t>
            </a:r>
            <a:r>
              <a:rPr lang="es-CL" sz="1200" b="0" i="0" u="none" strike="noStrike" cap="none" dirty="0">
                <a:solidFill>
                  <a:prstClr val="white"/>
                </a:solidFill>
                <a:latin typeface="Calibri"/>
                <a:ea typeface="Arial"/>
                <a:cs typeface="Calibri" panose="020F0502020204030204" pitchFamily="34" charset="0"/>
                <a:sym typeface="Arial"/>
              </a:rPr>
              <a:t> que es la que retorna la función.</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605755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 se crea el procedimiento almacenado SP_REAJUSTE_SALARIO_ANUAL con el parámetro </a:t>
            </a:r>
            <a:r>
              <a:rPr lang="es-CL" sz="1200" b="0" i="0" u="none" strike="noStrike" cap="none" dirty="0" err="1">
                <a:solidFill>
                  <a:prstClr val="white"/>
                </a:solidFill>
                <a:latin typeface="Calibri"/>
                <a:ea typeface="Arial"/>
                <a:cs typeface="Calibri" panose="020F0502020204030204" pitchFamily="34" charset="0"/>
                <a:sym typeface="Arial"/>
              </a:rPr>
              <a:t>p_anno_reauste</a:t>
            </a:r>
            <a:r>
              <a:rPr lang="es-CL" sz="1200" b="0" i="0" u="none" strike="noStrike" cap="none" dirty="0">
                <a:solidFill>
                  <a:prstClr val="white"/>
                </a:solidFill>
                <a:latin typeface="Calibri"/>
                <a:ea typeface="Arial"/>
                <a:cs typeface="Calibri" panose="020F0502020204030204" pitchFamily="34" charset="0"/>
                <a:sym typeface="Arial"/>
              </a:rPr>
              <a:t>. El procedimiento tiene dos cursores, el primero (</a:t>
            </a:r>
            <a:r>
              <a:rPr lang="es-CL" sz="1200" b="0" i="0" u="none" strike="noStrike" cap="none" dirty="0" err="1">
                <a:solidFill>
                  <a:prstClr val="white"/>
                </a:solidFill>
                <a:latin typeface="Calibri"/>
                <a:ea typeface="Arial"/>
                <a:cs typeface="Calibri" panose="020F0502020204030204" pitchFamily="34" charset="0"/>
                <a:sym typeface="Arial"/>
              </a:rPr>
              <a:t>cur_depto</a:t>
            </a:r>
            <a:r>
              <a:rPr lang="es-CL" sz="1200" b="0" i="0" u="none" strike="noStrike" cap="none" dirty="0">
                <a:solidFill>
                  <a:prstClr val="white"/>
                </a:solidFill>
                <a:latin typeface="Calibri"/>
                <a:ea typeface="Arial"/>
                <a:cs typeface="Calibri" panose="020F0502020204030204" pitchFamily="34" charset="0"/>
                <a:sym typeface="Arial"/>
              </a:rPr>
              <a:t>) que obtiene los diferentes departamentos en los que trabajan empleados. El segundo cursor con parámetro (</a:t>
            </a:r>
            <a:r>
              <a:rPr lang="es-CL" sz="1200" b="0" i="0" u="none" strike="noStrike" cap="none" dirty="0" err="1">
                <a:solidFill>
                  <a:prstClr val="white"/>
                </a:solidFill>
                <a:latin typeface="Calibri"/>
                <a:ea typeface="Arial"/>
                <a:cs typeface="Calibri" panose="020F0502020204030204" pitchFamily="34" charset="0"/>
                <a:sym typeface="Arial"/>
              </a:rPr>
              <a:t>cur_empleado</a:t>
            </a:r>
            <a:r>
              <a:rPr lang="es-CL" sz="1200" b="0" i="0" u="none" strike="noStrike" cap="none" dirty="0">
                <a:solidFill>
                  <a:prstClr val="white"/>
                </a:solidFill>
                <a:latin typeface="Calibri"/>
                <a:ea typeface="Arial"/>
                <a:cs typeface="Calibri" panose="020F0502020204030204" pitchFamily="34" charset="0"/>
                <a:sym typeface="Arial"/>
              </a:rPr>
              <a:t>) obtiene la identificación y salario de los empleados que trabajan en el departamento que se ingresa como parámetro al cursor. La información se obtiene ordenada por la identificación del empleado.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Al comenzar el proceso, se truncarán las tablas que se usan, se elimina y crea el objeto secuencia que se usará para insertar en la tabla de errores el valor auto incremental. Por cada fila que leerá del primer cursor  las variables </a:t>
            </a:r>
            <a:r>
              <a:rPr lang="es-CL" sz="1200" b="0" i="0" u="none" strike="noStrike" cap="none" dirty="0" err="1">
                <a:solidFill>
                  <a:prstClr val="white"/>
                </a:solidFill>
                <a:latin typeface="Calibri"/>
                <a:ea typeface="Arial"/>
                <a:cs typeface="Calibri" panose="020F0502020204030204" pitchFamily="34" charset="0"/>
                <a:sym typeface="Arial"/>
              </a:rPr>
              <a:t>v_sal_reaj_depto</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v_sal_sinreaj_depto</a:t>
            </a:r>
            <a:r>
              <a:rPr lang="es-CL" sz="1200" b="0" i="0" u="none" strike="noStrike" cap="none" dirty="0">
                <a:solidFill>
                  <a:prstClr val="white"/>
                </a:solidFill>
                <a:latin typeface="Calibri"/>
                <a:ea typeface="Arial"/>
                <a:cs typeface="Calibri" panose="020F0502020204030204" pitchFamily="34" charset="0"/>
                <a:sym typeface="Arial"/>
              </a:rPr>
              <a:t> se inicializarán en cero ya que se usarán para grabar los valores totalizados por cada departamento que se procesará.</a:t>
            </a:r>
          </a:p>
        </p:txBody>
      </p:sp>
    </p:spTree>
    <p:extLst>
      <p:ext uri="{BB962C8B-B14F-4D97-AF65-F5344CB8AC3E}">
        <p14:creationId xmlns:p14="http://schemas.microsoft.com/office/powerpoint/2010/main" val="264281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El segundo cursor procesará todos los empleados de acuerdo al departamento leído desde el primer cursor. Se ha creado un bloque anidado para obtener el porcentaje de reajuste de acuerdo al salario del empleado que se está procesando. Este bloque anidado se crear para controlar cualquier error que se produzca en la sentencia SELECT.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obtener el valor reajustado de cada empleado se usa la función almacenada FN_REAJUSTA_SALARIO que se creó anteriormente. Posteriormente se inserta la información en la tabla DETALLE_REAJUSTE_ANUAL. </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Al finalizar de procesar todos los empleados del departamento leído desde el primer cursor, se grabarán los valores resumidos de ese departamento.</a:t>
            </a:r>
            <a:r>
              <a:rPr lang="es-CL" sz="1200" b="0" i="0" u="none" strike="noStrike" cap="none" dirty="0">
                <a:solidFill>
                  <a:prstClr val="white"/>
                </a:solidFill>
                <a:latin typeface="Calibri"/>
                <a:ea typeface="Arial"/>
                <a:cs typeface="Calibri" panose="020F0502020204030204" pitchFamily="34" charset="0"/>
                <a:sym typeface="Arial"/>
              </a:rPr>
              <a:t> Se leerá el siguiente departamento y se procesarán los empleados que trabajan en el nuevo departamento leído. Esto se repetirá hasta que se hayan leído todos los departamentos.</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979309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Para ejecutar el procedimiento, se asignará al parámetro </a:t>
            </a:r>
            <a:r>
              <a:rPr lang="es-CL" sz="1200" b="0" i="0" u="none" strike="noStrike" cap="none" dirty="0" err="1">
                <a:solidFill>
                  <a:prstClr val="white"/>
                </a:solidFill>
                <a:latin typeface="Calibri"/>
                <a:ea typeface="Arial"/>
                <a:cs typeface="Calibri" panose="020F0502020204030204" pitchFamily="34" charset="0"/>
                <a:sym typeface="Arial"/>
              </a:rPr>
              <a:t>p_anno_reauste</a:t>
            </a:r>
            <a:r>
              <a:rPr lang="es-CL" sz="1200" b="0" i="0" u="none" strike="noStrike" cap="none" dirty="0">
                <a:solidFill>
                  <a:prstClr val="white"/>
                </a:solidFill>
                <a:latin typeface="Calibri"/>
                <a:ea typeface="Arial"/>
                <a:cs typeface="Calibri" panose="020F0502020204030204" pitchFamily="34" charset="0"/>
                <a:sym typeface="Arial"/>
              </a:rPr>
              <a:t> el año actual. </a:t>
            </a:r>
          </a:p>
          <a:p>
            <a:pPr marL="0" indent="0" algn="just" eaLnBrk="1" hangingPunct="1">
              <a:lnSpc>
                <a:spcPct val="80000"/>
              </a:lnSpc>
              <a:buNone/>
            </a:pPr>
            <a:r>
              <a:rPr lang="es-CL" sz="1200" b="1" i="0" u="none" strike="noStrike" cap="none" dirty="0">
                <a:solidFill>
                  <a:prstClr val="white"/>
                </a:solidFill>
                <a:latin typeface="Calibri"/>
                <a:ea typeface="Arial"/>
                <a:cs typeface="Calibri" panose="020F0502020204030204" pitchFamily="34" charset="0"/>
                <a:sym typeface="Arial"/>
              </a:rPr>
              <a:t>NOTA: antes de ejecutar el proceso se debe dejar en comentario alguna de las opciones de actualización de la función FN_REAJUSTA_SALARIO ya que de lo contrario se actualizará dos veces el salario del empleado.</a:t>
            </a:r>
          </a:p>
        </p:txBody>
      </p:sp>
    </p:spTree>
    <p:extLst>
      <p:ext uri="{BB962C8B-B14F-4D97-AF65-F5344CB8AC3E}">
        <p14:creationId xmlns:p14="http://schemas.microsoft.com/office/powerpoint/2010/main" val="2646396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1.- Se crea el procedimiento almacenado SP_GRABAR_REMUN con 9 parámetros de modo IN. En la sentencia SQL dinámica se inserta en la tabla HABER_CALC_SALARIO los valores que se le asignen a cada uno de los parámetros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(los nombres de estas variables </a:t>
            </a:r>
            <a:r>
              <a:rPr lang="es-CL" sz="1200" b="0" i="0" u="none" strike="noStrike" cap="none" dirty="0" err="1">
                <a:solidFill>
                  <a:prstClr val="white"/>
                </a:solidFill>
                <a:latin typeface="Calibri"/>
                <a:ea typeface="Arial"/>
                <a:cs typeface="Calibri" panose="020F0502020204030204" pitchFamily="34" charset="0"/>
                <a:sym typeface="Arial"/>
              </a:rPr>
              <a:t>bin</a:t>
            </a:r>
            <a:r>
              <a:rPr lang="es-CL" sz="1200" b="0" i="0" u="none" strike="noStrike" cap="none" dirty="0">
                <a:solidFill>
                  <a:prstClr val="white"/>
                </a:solidFill>
                <a:latin typeface="Calibri"/>
                <a:ea typeface="Arial"/>
                <a:cs typeface="Calibri" panose="020F0502020204030204" pitchFamily="34" charset="0"/>
                <a:sym typeface="Arial"/>
              </a:rPr>
              <a:t> son los número del 1 al 9). A cada una de estas variables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se les asigna (con la cláusula USING)  los valores de los parámetros definidos en el procedimiento. </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2.- Se crea el </a:t>
            </a:r>
            <a:r>
              <a:rPr lang="es-CL" sz="1200" b="0" i="0" u="none" strike="noStrike" cap="none" dirty="0" err="1">
                <a:solidFill>
                  <a:prstClr val="white"/>
                </a:solidFill>
                <a:latin typeface="Calibri"/>
                <a:ea typeface="Arial"/>
                <a:cs typeface="Calibri" panose="020F0502020204030204" pitchFamily="34" charset="0"/>
                <a:sym typeface="Arial"/>
              </a:rPr>
              <a:t>package</a:t>
            </a:r>
            <a:r>
              <a:rPr lang="es-CL" sz="1200" b="0" i="0" u="none" strike="noStrike" cap="none" dirty="0">
                <a:solidFill>
                  <a:prstClr val="white"/>
                </a:solidFill>
                <a:latin typeface="Calibri"/>
                <a:ea typeface="Arial"/>
                <a:cs typeface="Calibri" panose="020F0502020204030204" pitchFamily="34" charset="0"/>
                <a:sym typeface="Arial"/>
              </a:rPr>
              <a:t> PKG_PROC_REMUN con cinco constructores públicos: </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Las variables </a:t>
            </a:r>
            <a:r>
              <a:rPr lang="es-CL" sz="1200" b="0" i="0" u="none" strike="noStrike" cap="none" dirty="0" err="1">
                <a:solidFill>
                  <a:prstClr val="white"/>
                </a:solidFill>
                <a:latin typeface="Calibri"/>
                <a:ea typeface="Arial"/>
                <a:cs typeface="Calibri" panose="020F0502020204030204" pitchFamily="34" charset="0"/>
                <a:sym typeface="Arial"/>
              </a:rPr>
              <a:t>v_mensaje_error</a:t>
            </a:r>
            <a:r>
              <a:rPr lang="es-CL" sz="1200" b="0" i="0" u="none" strike="noStrike" cap="none" dirty="0">
                <a:solidFill>
                  <a:prstClr val="white"/>
                </a:solidFill>
                <a:latin typeface="Calibri"/>
                <a:ea typeface="Arial"/>
                <a:cs typeface="Calibri" panose="020F0502020204030204" pitchFamily="34" charset="0"/>
                <a:sym typeface="Arial"/>
              </a:rPr>
              <a:t>, </a:t>
            </a:r>
            <a:r>
              <a:rPr lang="es-CL" sz="1200" b="0" i="0" u="none" strike="noStrike" cap="none" dirty="0" err="1">
                <a:solidFill>
                  <a:prstClr val="white"/>
                </a:solidFill>
                <a:latin typeface="Calibri"/>
                <a:ea typeface="Arial"/>
                <a:cs typeface="Calibri" panose="020F0502020204030204" pitchFamily="34" charset="0"/>
                <a:sym typeface="Arial"/>
              </a:rPr>
              <a:t>v_rutina_error</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v_sec_error</a:t>
            </a:r>
            <a:r>
              <a:rPr lang="es-CL" sz="1200" b="0" i="0" u="none" strike="noStrike" cap="none" dirty="0">
                <a:solidFill>
                  <a:prstClr val="white"/>
                </a:solidFill>
                <a:latin typeface="Calibri"/>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La función F_OBT_DESCTO_SINDICATO.</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El procedimiento P_GRABAR_ERROR</a:t>
            </a:r>
          </a:p>
        </p:txBody>
      </p:sp>
    </p:spTree>
    <p:extLst>
      <p:ext uri="{BB962C8B-B14F-4D97-AF65-F5344CB8AC3E}">
        <p14:creationId xmlns:p14="http://schemas.microsoft.com/office/powerpoint/2010/main" val="277932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CL" sz="1200" b="0" i="0" u="none" strike="noStrike" cap="none" dirty="0">
                <a:solidFill>
                  <a:prstClr val="white"/>
                </a:solidFill>
                <a:latin typeface="Calibri"/>
                <a:ea typeface="Arial"/>
                <a:cs typeface="Calibri" panose="020F0502020204030204" pitchFamily="34" charset="0"/>
                <a:sym typeface="Arial"/>
              </a:rPr>
              <a:t>3.- Se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implementa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PKG_PROC_REMUN. El primer constructor que se implementa es la función FN_OBT_DESCTO_SINDICATO obtendrá el valor del descuento por sindicato que le corresponde al empleado. La sección de control de errores de la función usa las variables públicas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v_mensaje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v_rutina_error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definidas en las especificación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Además ejecutará el procedimiento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P_GRABAR_ERROR. La sentencia para obtener el valor del descuento de sindicato se implementa a través de SQL dinámico que usará los parámetros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con el mismo nombre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b_sbase_emp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que visualmente sea más claro entender que el valor que se usa en la sentencia es el mismo es decir, el valor del sueldo base del empleado) Como la sentencia SQL dinámica usa dos variables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ambas se les debe asignar un valor, es por eso que el en la cláusula USING se usa dos veces el parámetro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p_sueldo_base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segundo constructor que se me implementa en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procedimiento P_GRABAR_ERROR para insertar los errores que se produzcan durante la ejecución del proceso. Se usará la variable pública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v_sec_err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asignar el valor secuencial a la tabla ERROR_PROCESO. No se usará un objeto secuencia para el proceso porque al eliminar y volver a crear la secuencia en tiempo de ejecución se descompilaría este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por lo tanto no se podría ejecutar desde el procedimiento principal que se muestra más adelante.</a:t>
            </a:r>
          </a:p>
          <a:p>
            <a:pPr marL="0" indent="0" algn="just" eaLnBrk="1" hangingPunct="1">
              <a:lnSpc>
                <a:spcPct val="80000"/>
              </a:lnSpc>
              <a:buNone/>
            </a:pP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143485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prstClr val="white"/>
                </a:solidFill>
                <a:latin typeface="Calibri"/>
                <a:ea typeface="Arial"/>
                <a:cs typeface="Calibri" panose="020F0502020204030204" pitchFamily="34" charset="0"/>
                <a:sym typeface="Arial"/>
              </a:rPr>
              <a:t>4.- </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Se crea el procedimiento almacenado SP_CALC_REMUN con tres parámetros de modo IN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p_valor_colacion</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p_valor_movil</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y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p_fecha_proceso</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que se usarán en el proceso para realizar cálculos e insertar en la tabla resultante. Se han definido además </a:t>
            </a:r>
            <a:r>
              <a:rPr lang="es-MX" sz="1200" b="0" dirty="0">
                <a:latin typeface="Calibri" panose="020F0502020204030204" pitchFamily="34" charset="0"/>
                <a:cs typeface="Arial" pitchFamily="34" charset="0"/>
              </a:rPr>
              <a:t>cuatro variables locales que serán usadas también en el proceso y el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cursor explícito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ocur_emp_trabaja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a:t>
            </a:r>
            <a:r>
              <a:rPr lang="es-MX" sz="1200" b="0" dirty="0">
                <a:latin typeface="Calibri" panose="020F0502020204030204" pitchFamily="34" charset="0"/>
                <a:cs typeface="Arial" pitchFamily="34" charset="0"/>
              </a:rPr>
              <a:t>obtendrá la identificación de los empleados, el total de empleados que tiene a su cargo (por ser jefe), el salario., el valor de la comisión y la ciudad en la que trabajan. Se usa OUTER JOIN porque se deben procesar a todos los empleados sean o no jefes y porque además existe un empleado cuya identificación de departamento es NULA.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comenzar la ejecución del bloque, se truncarán las tablas que usará el proceso y se inicializa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en cero. En el procedimiento no se usará un objeto secuencia para la inserción en la tabla de errores ya que al eliminarla en tiempo de ejecución se descompilaría cualquier subprograma que usara esa secuencia. Por esta razón es que en el procedimiento P_GRABAR_ERROR del PKG_PROC_REMUN usa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El proceso leerá las filas que se el cursor explícito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cur_emp_trabaja</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obtendrá.</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2840161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indent="0" algn="just" eaLnBrk="1" hangingPunct="1">
              <a:lnSpc>
                <a:spcPct val="80000"/>
              </a:lnSpc>
              <a:buNone/>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Por cada fila del cursor se obtendrá el valor de la comisión por jefe. Este sentencia tiene un bloque anidado para poder manejar cualquier excepción que se produzca en esta sentencia y de esta manera se procesen todos los empleados independiente del error que se pueda producir. En este bloque anidado se manejan las excepciones con OTHERS por esta razón para saber que excepción es la que se produjo se usa la función SQLERRM para obtener el mensaje de error y se almacenará en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v_mensaje_error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Para almacenar la descripción de la rutina en donde se produjo el error.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Para obtener el valor del descuento del sindicato se usará la función F_OBT_DESCTO_SINDICATO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Esta función tiene su propia sección de control de errores para controlar el error que se produzca.</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 La ejecución continuará con el aumento del 25% del valor de la movilización para los empleados que trabajen en la Londres o Toronto, para esto se usará el valor de la movilización que se ingrese como parámetro al procedimiento almacenado.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Finalmente, se ejecutará el procedimiento almacenado SP_GRABAR_REMUN para almacenar el resultado del proceso de cada una de las filas leídas del cursor.</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376440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EXECUTE IMMEDIATE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ejecutar el proceso, se asignará 300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p_valor_colacion</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500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p_valor_móvil</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el año y mes (en que se ejecute el proceso)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p_fecha_proceso</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019050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l" eaLnBrk="1" hangingPunct="1">
              <a:lnSpc>
                <a:spcPct val="80000"/>
              </a:lnSpc>
              <a:buNone/>
            </a:pPr>
            <a:r>
              <a:rPr lang="es-CL" sz="1200" b="1" dirty="0">
                <a:solidFill>
                  <a:prstClr val="white"/>
                </a:solidFill>
                <a:latin typeface="Calibri"/>
              </a:rPr>
              <a:t>Uso de </a:t>
            </a:r>
            <a:r>
              <a:rPr lang="en-US" sz="1200" b="1" dirty="0">
                <a:solidFill>
                  <a:prstClr val="white"/>
                </a:solidFill>
                <a:latin typeface="Calibri"/>
              </a:rPr>
              <a:t>OPEN FOR, FETCH y CLOSE</a:t>
            </a:r>
            <a:endParaRPr lang="es-MX" sz="1200" b="1" dirty="0">
              <a:solidFill>
                <a:prstClr val="white"/>
              </a:solidFill>
              <a:latin typeface="Calibri"/>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Con NATIVE DYNAMIC SQL, también se puede usar OPEN-FOR para procesar múltiples filas en sentencias dinámicas. En el ejemplo, se crea el procedimiento almacenado SP_REAJUSTE_SALANUAL_POR_DEPTO con los parámetros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p_anno_reajuste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(para ingresar el año que se va a procesar) y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p_id_depto</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(para ingresar la identificación del departamento que se desea procesar.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Se ha definido además las siguientes variables: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cur_empleado</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que es una variable cursor del tipo REF_CURSOR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emp_refcsr_type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el registro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reg_empleado</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que tendrá la estructura de la tabla EMPLOYEES.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dirty="0" err="1">
                <a:latin typeface="Calibri" panose="020F0502020204030204" pitchFamily="34" charset="0"/>
                <a:cs typeface="Arial" pitchFamily="34" charset="0"/>
              </a:rPr>
              <a:t>v_nda</a:t>
            </a:r>
            <a:r>
              <a:rPr lang="es-MX" sz="1200" b="0" dirty="0">
                <a:latin typeface="Calibri" panose="020F0502020204030204" pitchFamily="34" charset="0"/>
                <a:cs typeface="Arial" pitchFamily="34" charset="0"/>
              </a:rPr>
              <a:t> que almacena la sentencia SELECT * FROM </a:t>
            </a:r>
            <a:r>
              <a:rPr lang="es-MX" sz="1200" b="0" dirty="0" err="1">
                <a:latin typeface="Calibri" panose="020F0502020204030204" pitchFamily="34" charset="0"/>
                <a:cs typeface="Arial" pitchFamily="34" charset="0"/>
              </a:rPr>
              <a:t>employees</a:t>
            </a:r>
            <a:r>
              <a:rPr lang="es-MX" sz="1200" b="0" dirty="0">
                <a:latin typeface="Calibri" panose="020F0502020204030204" pitchFamily="34" charset="0"/>
                <a:cs typeface="Arial" pitchFamily="34" charset="0"/>
              </a:rPr>
              <a: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sección de ejecución, se validará si el parámetro </a:t>
            </a:r>
            <a:r>
              <a:rPr lang="es-MX" sz="1200" b="0" dirty="0" err="1">
                <a:latin typeface="Calibri" panose="020F0502020204030204" pitchFamily="34" charset="0"/>
                <a:cs typeface="Arial" pitchFamily="34" charset="0"/>
              </a:rPr>
              <a:t>p_id_depto</a:t>
            </a:r>
            <a:r>
              <a:rPr lang="es-MX" sz="1200" b="0" dirty="0">
                <a:latin typeface="Calibri" panose="020F0502020204030204" pitchFamily="34" charset="0"/>
                <a:cs typeface="Arial" pitchFamily="34" charset="0"/>
              </a:rPr>
              <a:t> es NULO para dejar en la variable cursor </a:t>
            </a:r>
            <a:r>
              <a:rPr lang="es-MX" sz="1200" b="0" dirty="0" err="1">
                <a:latin typeface="Calibri" panose="020F0502020204030204" pitchFamily="34" charset="0"/>
                <a:cs typeface="Arial" pitchFamily="34" charset="0"/>
              </a:rPr>
              <a:t>cur_empleado</a:t>
            </a:r>
            <a:r>
              <a:rPr lang="es-MX" sz="1200" b="0" dirty="0">
                <a:latin typeface="Calibri" panose="020F0502020204030204" pitchFamily="34" charset="0"/>
                <a:cs typeface="Arial" pitchFamily="34" charset="0"/>
              </a:rPr>
              <a:t> el valor de la variable </a:t>
            </a:r>
            <a:r>
              <a:rPr lang="es-MX" sz="1200" b="0" dirty="0" err="1">
                <a:latin typeface="Calibri" panose="020F0502020204030204" pitchFamily="34" charset="0"/>
                <a:cs typeface="Arial" pitchFamily="34" charset="0"/>
              </a:rPr>
              <a:t>v_nds</a:t>
            </a:r>
            <a:r>
              <a:rPr lang="es-MX" sz="1200" b="0" dirty="0">
                <a:latin typeface="Calibri" panose="020F0502020204030204" pitchFamily="34" charset="0"/>
                <a:cs typeface="Arial" pitchFamily="34" charset="0"/>
              </a:rPr>
              <a:t>, que en este caso será SELECT * FROM </a:t>
            </a:r>
            <a:r>
              <a:rPr lang="es-MX" sz="1200" b="0" dirty="0" err="1">
                <a:latin typeface="Calibri" panose="020F0502020204030204" pitchFamily="34" charset="0"/>
                <a:cs typeface="Arial" pitchFamily="34" charset="0"/>
              </a:rPr>
              <a:t>employees</a:t>
            </a:r>
            <a:r>
              <a:rPr lang="es-MX" sz="1200" b="0" dirty="0">
                <a:latin typeface="Calibri" panose="020F0502020204030204" pitchFamily="34" charset="0"/>
                <a:cs typeface="Arial" pitchFamily="34" charset="0"/>
              </a:rPr>
              <a:t>. Si el parámetro </a:t>
            </a:r>
            <a:r>
              <a:rPr lang="es-MX" sz="1200" b="0" dirty="0" err="1">
                <a:latin typeface="Calibri" panose="020F0502020204030204" pitchFamily="34" charset="0"/>
                <a:cs typeface="Arial" pitchFamily="34" charset="0"/>
              </a:rPr>
              <a:t>p_id_depto</a:t>
            </a:r>
            <a:r>
              <a:rPr lang="es-MX" sz="1200" b="0" dirty="0">
                <a:latin typeface="Calibri" panose="020F0502020204030204" pitchFamily="34" charset="0"/>
                <a:cs typeface="Arial" pitchFamily="34" charset="0"/>
              </a:rPr>
              <a:t> no es NULO, entonces a la variable </a:t>
            </a:r>
            <a:r>
              <a:rPr lang="es-MX" sz="1200" b="0" dirty="0" err="1">
                <a:latin typeface="Calibri" panose="020F0502020204030204" pitchFamily="34" charset="0"/>
                <a:cs typeface="Arial" pitchFamily="34" charset="0"/>
              </a:rPr>
              <a:t>nds</a:t>
            </a:r>
            <a:r>
              <a:rPr lang="es-MX" sz="1200" b="0" dirty="0">
                <a:latin typeface="Calibri" panose="020F0502020204030204" pitchFamily="34" charset="0"/>
                <a:cs typeface="Arial" pitchFamily="34" charset="0"/>
              </a:rPr>
              <a:t> se le agrega la condición de que el departamento debe ser igual al parámetro que se ingrese al procedimiento. </a:t>
            </a:r>
          </a:p>
        </p:txBody>
      </p:sp>
    </p:spTree>
    <p:extLst>
      <p:ext uri="{BB962C8B-B14F-4D97-AF65-F5344CB8AC3E}">
        <p14:creationId xmlns:p14="http://schemas.microsoft.com/office/powerpoint/2010/main" val="884881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a:t>
            </a:r>
            <a:r>
              <a:rPr lang="en-US" sz="1200" b="1" dirty="0">
                <a:solidFill>
                  <a:prstClr val="white"/>
                </a:solidFill>
                <a:latin typeface="Calibri"/>
              </a:rPr>
              <a:t>OPEN FOR, FETCH y CLOSE</a:t>
            </a:r>
            <a:endParaRPr lang="es-CL" sz="1200" b="1" dirty="0">
              <a:solidFill>
                <a:prstClr val="white"/>
              </a:solidFill>
              <a:latin typeface="Calibri"/>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En el LOOP se procesarán todas las filas obtenidas en el variable cursor:</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Se obtendrá el porcentaje de reajuste de que le corresponde al empleado según el salario que posee.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Se reajustará el salario del empleado (para eso se usa la función almacenada anteriormente).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Se insertará el resultado de los reajustes en la tabla DETALLE_REAJUSTE_ANUAL.</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844519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Uso de </a:t>
            </a:r>
            <a:r>
              <a:rPr lang="en-US" sz="1200" b="1" dirty="0">
                <a:solidFill>
                  <a:prstClr val="white"/>
                </a:solidFill>
                <a:latin typeface="Calibri"/>
              </a:rPr>
              <a:t>OPEN FOR, FETCH y CLOSE</a:t>
            </a:r>
            <a:endParaRPr lang="es-CL" sz="1200" b="1" dirty="0">
              <a:solidFill>
                <a:prstClr val="white"/>
              </a:solidFill>
              <a:latin typeface="Calibri"/>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En la primera ejecución del procedimiento se ingresa el departamento 10, por lo tanto el procedimiento ejecutará el segundo OPEN FOR y se procesarán sólo a los empleados que trabajan en el departamento 10.</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 En la segunda ejecución del procedimiento al departamento se ingresa NULL, por lo tanto en el procedimiento se ejecutará el primer OPEN FOR y se procesarán todos los empleados.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prstClr val="white"/>
                </a:solidFill>
                <a:latin typeface="Calibri"/>
                <a:ea typeface="Arial"/>
                <a:cs typeface="Calibri" panose="020F0502020204030204" pitchFamily="34" charset="0"/>
                <a:sym typeface="Arial"/>
              </a:rPr>
              <a:t>NOTA: antes de ejecutar el proceso se debe dejar en comentario alguna de las opciones de actualización de la función FN_REAJUSTA_SALARIO ya que de lo contrario se actualizará dos veces el salario del empleado.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663200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16229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err="1">
                <a:solidFill>
                  <a:prstClr val="white"/>
                </a:solidFill>
                <a:latin typeface="Calibri" panose="020F0502020204030204" pitchFamily="34" charset="0"/>
                <a:cs typeface="Calibri" panose="020F0502020204030204" pitchFamily="34" charset="0"/>
              </a:rPr>
              <a:t>Package</a:t>
            </a:r>
            <a:r>
              <a:rPr lang="es-CL" sz="1200" b="1" dirty="0">
                <a:solidFill>
                  <a:prstClr val="white"/>
                </a:solidFill>
                <a:latin typeface="Calibri" panose="020F0502020204030204" pitchFamily="34" charset="0"/>
                <a:cs typeface="Calibri" panose="020F0502020204030204" pitchFamily="34" charset="0"/>
              </a:rPr>
              <a:t> DBMS_SQL</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El </a:t>
            </a:r>
            <a:r>
              <a:rPr lang="es-MX" sz="1200" dirty="0" err="1">
                <a:latin typeface="Calibri" panose="020F0502020204030204" pitchFamily="34" charset="0"/>
                <a:cs typeface="Calibri" panose="020F0502020204030204" pitchFamily="34" charset="0"/>
              </a:rPr>
              <a:t>package</a:t>
            </a:r>
            <a:r>
              <a:rPr lang="es-MX" sz="1200" dirty="0">
                <a:latin typeface="Calibri" panose="020F0502020204030204" pitchFamily="34" charset="0"/>
                <a:cs typeface="Calibri" panose="020F0502020204030204" pitchFamily="34" charset="0"/>
              </a:rPr>
              <a:t> DBMS_SQL se utiliza para escribir SQL dinámico en bloques PL/SQL y para analizar sentencias DDL. Para ello posee una serie de subprogramas que se pueden usar.</a:t>
            </a:r>
            <a:endParaRPr lang="es-ES" sz="1200" dirty="0">
              <a:latin typeface="Calibri" panose="020F0502020204030204" pitchFamily="34" charset="0"/>
              <a:cs typeface="Calibri" panose="020F0502020204030204" pitchFamily="34" charset="0"/>
            </a:endParaRPr>
          </a:p>
          <a:p>
            <a:pPr marL="171450" indent="-171450" algn="just" eaLnBrk="1" hangingPunct="1">
              <a:lnSpc>
                <a:spcPct val="80000"/>
              </a:lnSpc>
              <a:buFont typeface="Arial" panose="020B0604020202020204" pitchFamily="34" charset="0"/>
              <a:buChar char="•"/>
            </a:pPr>
            <a:r>
              <a:rPr lang="es-ES" sz="1200" dirty="0">
                <a:latin typeface="Calibri" panose="020F0502020204030204" pitchFamily="34" charset="0"/>
                <a:cs typeface="Calibri" panose="020F0502020204030204" pitchFamily="34" charset="0"/>
              </a:rPr>
              <a:t>El </a:t>
            </a:r>
            <a:r>
              <a:rPr lang="es-ES" sz="1200" dirty="0" err="1">
                <a:latin typeface="Calibri" panose="020F0502020204030204" pitchFamily="34" charset="0"/>
                <a:cs typeface="Calibri" panose="020F0502020204030204" pitchFamily="34" charset="0"/>
              </a:rPr>
              <a:t>package</a:t>
            </a:r>
            <a:r>
              <a:rPr lang="es-ES" sz="1200" dirty="0">
                <a:latin typeface="Calibri" panose="020F0502020204030204" pitchFamily="34" charset="0"/>
                <a:cs typeface="Calibri" panose="020F0502020204030204" pitchFamily="34" charset="0"/>
              </a:rPr>
              <a:t> DBMS_SQL define una entidad llamada número de cursor SQL. Debido a que el número de cursor SQL es un valor PL/SQL INTEGER, se puede pasar almacenar y usar como parámetro. </a:t>
            </a:r>
          </a:p>
          <a:p>
            <a:pPr marL="171450" indent="-171450" algn="just" eaLnBrk="1" hangingPunct="1">
              <a:lnSpc>
                <a:spcPct val="80000"/>
              </a:lnSpc>
              <a:buFont typeface="Arial" panose="020B0604020202020204" pitchFamily="34" charset="0"/>
              <a:buChar char="•"/>
            </a:pPr>
            <a:r>
              <a:rPr lang="es-ES"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debe usar 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DBMS_SQL para ejecutar una sentencias SQL dinámica si se cumple alguna de las siguientes condiciones: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 conoce cuántas columnas retornará una sentencia SELECT, o cuáles serán sus tipos de datos hasta el momento de la ejecución.</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Hasta el momento de la ejecución, no sabe el número de variables de entrada o salida deben vincularse en una sentencia SELECT o DML.</a:t>
            </a:r>
          </a:p>
          <a:p>
            <a:pPr marL="171450" indent="-171450" algn="just" eaLnBrk="1" hangingPunct="1">
              <a:lnSpc>
                <a:spcPct val="80000"/>
              </a:lnSpc>
              <a:buFont typeface="Arial" panose="020B0604020202020204" pitchFamily="34" charset="0"/>
              <a:buChar char="•"/>
            </a:pPr>
            <a:r>
              <a:rPr lang="es-ES" sz="1200" dirty="0">
                <a:latin typeface="Calibri" panose="020F0502020204030204" pitchFamily="34" charset="0"/>
                <a:cs typeface="Calibri" panose="020F0502020204030204" pitchFamily="34" charset="0"/>
              </a:rPr>
              <a:t>Con DBMS_SQL la sentencia S</a:t>
            </a:r>
            <a:r>
              <a:rPr lang="es-MX" sz="1200" dirty="0">
                <a:latin typeface="Calibri" panose="020F0502020204030204" pitchFamily="34" charset="0"/>
                <a:cs typeface="Calibri" panose="020F0502020204030204" pitchFamily="34" charset="0"/>
              </a:rPr>
              <a:t>QL dinámica no puede recuperar filas en registros.</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Con DBMS_SQL no se pueden utilizar los atributos de cursor SQL% FOUND,% ISOPEN,% NOTFOUND o% ROWCOUNT después de ejecutar una sentencia SQL dinámica INSERT, UPDATE, DELETE, MERGE o SELECT de una sola fila.</a:t>
            </a:r>
            <a:endParaRPr lang="es-E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313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endParaRPr lang="es-E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140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indent="0" algn="just" eaLnBrk="1" hangingPunct="1">
              <a:lnSpc>
                <a:spcPct val="80000"/>
              </a:lnSpc>
              <a:buNone/>
            </a:pPr>
            <a:r>
              <a:rPr lang="es-MX" sz="1200" b="0" dirty="0">
                <a:latin typeface="Calibri" panose="020F0502020204030204" pitchFamily="34" charset="0"/>
                <a:cs typeface="Calibri" panose="020F0502020204030204" pitchFamily="34" charset="0"/>
              </a:rPr>
              <a:t>En la sintaxis:</a:t>
            </a:r>
          </a:p>
          <a:p>
            <a:pPr marL="171450" indent="-171450" algn="just" eaLnBrk="1" hangingPunct="1">
              <a:lnSpc>
                <a:spcPct val="80000"/>
              </a:lnSpc>
              <a:buFont typeface="Arial" panose="020B0604020202020204" pitchFamily="34" charset="0"/>
              <a:buChar char="•"/>
            </a:pPr>
            <a:r>
              <a:rPr lang="es-MX" sz="1200" b="1" i="1" dirty="0" err="1">
                <a:latin typeface="Calibri" panose="020F0502020204030204" pitchFamily="34" charset="0"/>
                <a:cs typeface="Calibri" panose="020F0502020204030204" pitchFamily="34" charset="0"/>
              </a:rPr>
              <a:t>cursor_id</a:t>
            </a:r>
            <a:r>
              <a:rPr lang="es-MX" sz="1200" b="1" dirty="0">
                <a:latin typeface="Calibri" panose="020F0502020204030204" pitchFamily="34" charset="0"/>
                <a:cs typeface="Calibri" panose="020F0502020204030204" pitchFamily="34" charset="0"/>
              </a:rPr>
              <a:t>: </a:t>
            </a:r>
            <a:r>
              <a:rPr lang="es-MX" sz="1200" b="0" dirty="0">
                <a:latin typeface="Calibri" panose="020F0502020204030204" pitchFamily="34" charset="0"/>
                <a:cs typeface="Calibri" panose="020F0502020204030204" pitchFamily="34" charset="0"/>
              </a:rPr>
              <a:t> es el </a:t>
            </a:r>
            <a:r>
              <a:rPr lang="es-ES" sz="1200" dirty="0">
                <a:latin typeface="Calibri" panose="020F0502020204030204" pitchFamily="34" charset="0"/>
                <a:cs typeface="Calibri" panose="020F0502020204030204" pitchFamily="34" charset="0"/>
              </a:rPr>
              <a:t>número de cursor SQL que se genera para la sentencia SQL dinámica.</a:t>
            </a:r>
          </a:p>
          <a:p>
            <a:pPr marL="628650" lvl="1" indent="-171450" algn="just" eaLnBrk="1" hangingPunct="1">
              <a:lnSpc>
                <a:spcPct val="80000"/>
              </a:lnSpc>
              <a:buFont typeface="Courier New" panose="02070309020205020404" pitchFamily="49" charset="0"/>
              <a:buChar char="o"/>
            </a:pPr>
            <a:r>
              <a:rPr lang="es-ES" sz="1200" dirty="0">
                <a:latin typeface="Calibri" panose="020F0502020204030204" pitchFamily="34" charset="0"/>
                <a:cs typeface="Calibri" panose="020F0502020204030204" pitchFamily="34" charset="0"/>
              </a:rPr>
              <a:t>SQL_PARSE:</a:t>
            </a:r>
          </a:p>
          <a:p>
            <a:pPr marL="1085850" lvl="2" indent="-171450" algn="just" eaLnBrk="1" hangingPunct="1">
              <a:lnSpc>
                <a:spcPct val="80000"/>
              </a:lnSpc>
              <a:buFont typeface="Wingdings" panose="05000000000000000000" pitchFamily="2" charset="2"/>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string_dinámico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string</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representa la sentencia SQL dinámica (que no finaliza con ;) o el PL/SQL dinámico (que debe finalizar con ;). El código se escribe entre comillas simples. Si la sentencia usa parámetros BIND, éstos son locales a la sentencia y Oracle los crea en tiempo de ejecución. Pueden tener cualquier nombre y deben ser referenciados dos puntos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 para que cuando se ejecute la sentencia, Oracle sepa que es de tipo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Wingdings" panose="05000000000000000000" pitchFamily="2" charset="2"/>
              </a:rPr>
              <a:t>.</a:t>
            </a:r>
          </a:p>
          <a:p>
            <a:pPr marL="1085850" lvl="2" indent="-171450" algn="just" eaLnBrk="1" hangingPunct="1">
              <a:lnSpc>
                <a:spcPct val="80000"/>
              </a:lnSpc>
              <a:buFont typeface="Wingdings" panose="05000000000000000000" pitchFamily="2" charset="2"/>
              <a:buChar char="§"/>
            </a:pPr>
            <a:r>
              <a:rPr lang="en-US" sz="1200" b="1" i="1" dirty="0" err="1">
                <a:latin typeface="Calibri" panose="020F0502020204030204" pitchFamily="34" charset="0"/>
                <a:cs typeface="Calibri" panose="020F0502020204030204" pitchFamily="34" charset="0"/>
              </a:rPr>
              <a:t>language_flag</a:t>
            </a:r>
            <a:r>
              <a:rPr lang="en-US" sz="1200" b="1" i="0" dirty="0">
                <a:latin typeface="Calibri" panose="020F0502020204030204" pitchFamily="34" charset="0"/>
                <a:cs typeface="Calibri" panose="020F0502020204030204" pitchFamily="34" charset="0"/>
              </a:rPr>
              <a:t>:</a:t>
            </a:r>
            <a:r>
              <a:rPr lang="en-US" sz="1200" b="0" i="0" dirty="0">
                <a:latin typeface="Calibri" panose="020F0502020204030204" pitchFamily="34" charset="0"/>
                <a:cs typeface="Calibri" panose="020F0502020204030204" pitchFamily="34" charset="0"/>
              </a:rPr>
              <a:t> e</a:t>
            </a:r>
            <a:r>
              <a:rPr lang="es-MX" sz="1200" b="0" dirty="0">
                <a:latin typeface="Calibri" panose="020F0502020204030204" pitchFamily="34" charset="0"/>
                <a:cs typeface="Calibri" panose="020F0502020204030204" pitchFamily="34" charset="0"/>
              </a:rPr>
              <a:t>l parámetro LANGUAGE_FLAG del procedimiento PARSE determina cómo Oracle maneja la sentencia SQL, es decir, usando el comportamiento asociado con una versión específica de la base de datos de Oracle. El uso de NATIVO (o 1) para este parámetro especifica el uso del comportamiento normal asociado con la base de datos a la que está conectado el programa.</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DEFINE_COLUMN:</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err="1">
                <a:latin typeface="Calibri" panose="020F0502020204030204" pitchFamily="34" charset="0"/>
                <a:cs typeface="Calibri" panose="020F0502020204030204" pitchFamily="34" charset="0"/>
              </a:rPr>
              <a:t>número_posicional_columna</a:t>
            </a:r>
            <a:r>
              <a:rPr lang="es-MX" sz="1200" b="1" i="0" dirty="0">
                <a:latin typeface="Calibri" panose="020F0502020204030204" pitchFamily="34" charset="0"/>
                <a:cs typeface="Calibri" panose="020F0502020204030204" pitchFamily="34" charset="0"/>
              </a:rPr>
              <a:t>: </a:t>
            </a:r>
            <a:r>
              <a:rPr lang="es-MX" sz="1200" b="0" i="0" dirty="0">
                <a:latin typeface="Calibri" panose="020F0502020204030204" pitchFamily="34" charset="0"/>
                <a:cs typeface="Calibri" panose="020F0502020204030204" pitchFamily="34" charset="0"/>
              </a:rPr>
              <a:t>es el número de la columna o expresión de la sentencia SELECT para la que se define una variable.</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a:latin typeface="Calibri" panose="020F0502020204030204" pitchFamily="34" charset="0"/>
                <a:cs typeface="Calibri" panose="020F0502020204030204" pitchFamily="34" charset="0"/>
              </a:rPr>
              <a:t>variable:  </a:t>
            </a:r>
            <a:r>
              <a:rPr lang="es-MX" sz="1200" b="0" i="0" dirty="0">
                <a:latin typeface="Calibri" panose="020F0502020204030204" pitchFamily="34" charset="0"/>
                <a:cs typeface="Calibri" panose="020F0502020204030204" pitchFamily="34" charset="0"/>
              </a:rPr>
              <a:t>es la variable en la que se almacenará el valor de la columna o expresión que retorna la sentencia SELECT.</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a:latin typeface="Calibri" panose="020F0502020204030204" pitchFamily="34" charset="0"/>
                <a:cs typeface="Calibri" panose="020F0502020204030204" pitchFamily="34" charset="0"/>
              </a:rPr>
              <a:t>largo:</a:t>
            </a:r>
            <a:r>
              <a:rPr lang="es-MX" sz="1200" b="0" i="0" dirty="0">
                <a:latin typeface="Calibri" panose="020F0502020204030204" pitchFamily="34" charset="0"/>
                <a:cs typeface="Calibri" panose="020F0502020204030204" pitchFamily="34" charset="0"/>
              </a:rPr>
              <a:t> para columnas de tipo VARCHAR2, CHAR y RAW se debe especificar como cuarto parámetro el tamaño de la columna.</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COLUMN_VALUE:</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err="1">
                <a:latin typeface="Calibri" panose="020F0502020204030204" pitchFamily="34" charset="0"/>
                <a:cs typeface="Calibri" panose="020F0502020204030204" pitchFamily="34" charset="0"/>
              </a:rPr>
              <a:t>número_posicional_columna</a:t>
            </a:r>
            <a:r>
              <a:rPr lang="es-MX" sz="1200" b="1" i="0" dirty="0">
                <a:latin typeface="Calibri" panose="020F0502020204030204" pitchFamily="34" charset="0"/>
                <a:cs typeface="Calibri" panose="020F0502020204030204" pitchFamily="34" charset="0"/>
              </a:rPr>
              <a:t>: </a:t>
            </a:r>
            <a:r>
              <a:rPr lang="es-MX" sz="1200" b="0" i="0" dirty="0">
                <a:latin typeface="Calibri" panose="020F0502020204030204" pitchFamily="34" charset="0"/>
                <a:cs typeface="Calibri" panose="020F0502020204030204" pitchFamily="34" charset="0"/>
              </a:rPr>
              <a:t>es el número de la columna o expresión de la sentencia SELECT para la que se define una variable.</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a:latin typeface="Calibri" panose="020F0502020204030204" pitchFamily="34" charset="0"/>
                <a:cs typeface="Calibri" panose="020F0502020204030204" pitchFamily="34" charset="0"/>
              </a:rPr>
              <a:t>variable:  </a:t>
            </a:r>
            <a:r>
              <a:rPr lang="es-MX" sz="1200" b="0" i="0" dirty="0">
                <a:latin typeface="Calibri" panose="020F0502020204030204" pitchFamily="34" charset="0"/>
                <a:cs typeface="Calibri" panose="020F0502020204030204" pitchFamily="34" charset="0"/>
              </a:rPr>
              <a:t>es el nombre de la variable a la que se le asigna el valor de la </a:t>
            </a:r>
            <a:r>
              <a:rPr lang="es-MX" sz="1200" b="0" i="0" dirty="0" err="1">
                <a:latin typeface="Calibri" panose="020F0502020204030204" pitchFamily="34" charset="0"/>
                <a:cs typeface="Calibri" panose="020F0502020204030204" pitchFamily="34" charset="0"/>
              </a:rPr>
              <a:t>la</a:t>
            </a:r>
            <a:r>
              <a:rPr lang="es-MX" sz="1200" b="0" i="0" dirty="0">
                <a:latin typeface="Calibri" panose="020F0502020204030204" pitchFamily="34" charset="0"/>
                <a:cs typeface="Calibri" panose="020F0502020204030204" pitchFamily="34" charset="0"/>
              </a:rPr>
              <a:t> columna o expresión que retorna la sentencia SELECT. Debe coincidir </a:t>
            </a:r>
            <a:r>
              <a:rPr lang="es-MX" sz="1200" b="0" i="0" dirty="0" err="1">
                <a:latin typeface="Calibri" panose="020F0502020204030204" pitchFamily="34" charset="0"/>
                <a:cs typeface="Calibri" panose="020F0502020204030204" pitchFamily="34" charset="0"/>
              </a:rPr>
              <a:t>coincidir</a:t>
            </a:r>
            <a:r>
              <a:rPr lang="es-MX" sz="1200" b="0" i="0" dirty="0">
                <a:latin typeface="Calibri" panose="020F0502020204030204" pitchFamily="34" charset="0"/>
                <a:cs typeface="Calibri" panose="020F0502020204030204" pitchFamily="34" charset="0"/>
              </a:rPr>
              <a:t> con la variable especificada en DEFINE_VARIABLE.</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BIND_VARIABLE:</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err="1">
                <a:latin typeface="Calibri" panose="020F0502020204030204" pitchFamily="34" charset="0"/>
                <a:cs typeface="Calibri" panose="020F0502020204030204" pitchFamily="34" charset="0"/>
              </a:rPr>
              <a:t>variable_bind</a:t>
            </a:r>
            <a:r>
              <a:rPr lang="es-MX" sz="1200" b="1" i="0" dirty="0">
                <a:latin typeface="Calibri" panose="020F0502020204030204" pitchFamily="34" charset="0"/>
                <a:cs typeface="Calibri" panose="020F0502020204030204" pitchFamily="34" charset="0"/>
              </a:rPr>
              <a:t>: </a:t>
            </a:r>
            <a:r>
              <a:rPr lang="es-MX" sz="1200" b="0" i="0" dirty="0">
                <a:latin typeface="Calibri" panose="020F0502020204030204" pitchFamily="34" charset="0"/>
                <a:cs typeface="Calibri" panose="020F0502020204030204" pitchFamily="34" charset="0"/>
              </a:rPr>
              <a:t>es el nombre de la variable </a:t>
            </a:r>
            <a:r>
              <a:rPr lang="es-MX" sz="1200" b="0" i="0" dirty="0" err="1">
                <a:latin typeface="Calibri" panose="020F0502020204030204" pitchFamily="34" charset="0"/>
                <a:cs typeface="Calibri" panose="020F0502020204030204" pitchFamily="34" charset="0"/>
              </a:rPr>
              <a:t>bind</a:t>
            </a:r>
            <a:r>
              <a:rPr lang="es-MX" sz="1200" b="0" i="0" dirty="0">
                <a:latin typeface="Calibri" panose="020F0502020204030204" pitchFamily="34" charset="0"/>
                <a:cs typeface="Calibri" panose="020F0502020204030204" pitchFamily="34" charset="0"/>
              </a:rPr>
              <a:t> de la sentencia SELECT a la que se le asignará el valor. Debe ir entre comillas simple y debe </a:t>
            </a:r>
            <a:r>
              <a:rPr lang="es-MX" sz="1200" b="0" i="0" dirty="0" err="1">
                <a:latin typeface="Calibri" panose="020F0502020204030204" pitchFamily="34" charset="0"/>
                <a:cs typeface="Calibri" panose="020F0502020204030204" pitchFamily="34" charset="0"/>
              </a:rPr>
              <a:t>coindicir</a:t>
            </a:r>
            <a:r>
              <a:rPr lang="es-MX" sz="1200" b="0" i="0" dirty="0">
                <a:latin typeface="Calibri" panose="020F0502020204030204" pitchFamily="34" charset="0"/>
                <a:cs typeface="Calibri" panose="020F0502020204030204" pitchFamily="34" charset="0"/>
              </a:rPr>
              <a:t> con el nombre de la variable </a:t>
            </a:r>
            <a:r>
              <a:rPr lang="es-MX" sz="1200" b="0" i="0" dirty="0" err="1">
                <a:latin typeface="Calibri" panose="020F0502020204030204" pitchFamily="34" charset="0"/>
                <a:cs typeface="Calibri" panose="020F0502020204030204" pitchFamily="34" charset="0"/>
              </a:rPr>
              <a:t>bind</a:t>
            </a:r>
            <a:r>
              <a:rPr lang="es-MX" sz="1200" b="0" i="0" dirty="0">
                <a:latin typeface="Calibri" panose="020F0502020204030204" pitchFamily="34" charset="0"/>
                <a:cs typeface="Calibri" panose="020F0502020204030204" pitchFamily="34" charset="0"/>
              </a:rPr>
              <a:t> definida en la sentencia SELECT.</a:t>
            </a: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err="1">
                <a:latin typeface="Calibri" panose="020F0502020204030204" pitchFamily="34" charset="0"/>
                <a:cs typeface="Calibri" panose="020F0502020204030204" pitchFamily="34" charset="0"/>
              </a:rPr>
              <a:t>valor_asignar</a:t>
            </a:r>
            <a:r>
              <a:rPr lang="es-MX" sz="1200" b="1" i="0" dirty="0">
                <a:latin typeface="Calibri" panose="020F0502020204030204" pitchFamily="34" charset="0"/>
                <a:cs typeface="Calibri" panose="020F0502020204030204" pitchFamily="34" charset="0"/>
              </a:rPr>
              <a:t>: </a:t>
            </a:r>
            <a:r>
              <a:rPr lang="es-MX" sz="1200" b="0" i="0" dirty="0">
                <a:latin typeface="Calibri" panose="020F0502020204030204" pitchFamily="34" charset="0"/>
                <a:cs typeface="Calibri" panose="020F0502020204030204" pitchFamily="34" charset="0"/>
              </a:rPr>
              <a:t>es el valor que se le asigna a la variable </a:t>
            </a:r>
            <a:r>
              <a:rPr lang="es-MX" sz="1200" b="0" i="0" dirty="0" err="1">
                <a:latin typeface="Calibri" panose="020F0502020204030204" pitchFamily="34" charset="0"/>
                <a:cs typeface="Calibri" panose="020F0502020204030204" pitchFamily="34" charset="0"/>
              </a:rPr>
              <a:t>bind</a:t>
            </a:r>
            <a:r>
              <a:rPr lang="es-MX" sz="1200" b="0" i="0" dirty="0">
                <a:latin typeface="Calibri" panose="020F0502020204030204" pitchFamily="34" charset="0"/>
                <a:cs typeface="Calibri" panose="020F0502020204030204" pitchFamily="34" charset="0"/>
              </a:rPr>
              <a:t>. Puede ser una variable o un literal.</a:t>
            </a:r>
            <a:endParaRPr lang="es-MX" sz="1200" b="1" i="0" dirty="0">
              <a:latin typeface="Calibri" panose="020F0502020204030204" pitchFamily="34" charset="0"/>
              <a:cs typeface="Calibri" panose="020F0502020204030204" pitchFamily="34" charset="0"/>
            </a:endParaRPr>
          </a:p>
          <a:p>
            <a:pPr marL="1085850" marR="0" lvl="2" indent="-1714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MX" sz="1200" b="1" i="1" dirty="0">
                <a:latin typeface="Calibri" panose="020F0502020204030204" pitchFamily="34" charset="0"/>
                <a:cs typeface="Calibri" panose="020F0502020204030204" pitchFamily="34" charset="0"/>
              </a:rPr>
              <a:t>variable:  </a:t>
            </a:r>
            <a:r>
              <a:rPr lang="es-MX" sz="1200" b="0" i="0" dirty="0">
                <a:latin typeface="Calibri" panose="020F0502020204030204" pitchFamily="34" charset="0"/>
                <a:cs typeface="Calibri" panose="020F0502020204030204" pitchFamily="34" charset="0"/>
              </a:rPr>
              <a:t>es el nombre de la variable a la que se le asigna el valor de la </a:t>
            </a:r>
            <a:r>
              <a:rPr lang="es-MX" sz="1200" b="0" i="0" dirty="0" err="1">
                <a:latin typeface="Calibri" panose="020F0502020204030204" pitchFamily="34" charset="0"/>
                <a:cs typeface="Calibri" panose="020F0502020204030204" pitchFamily="34" charset="0"/>
              </a:rPr>
              <a:t>la</a:t>
            </a:r>
            <a:r>
              <a:rPr lang="es-MX" sz="1200" b="0" i="0" dirty="0">
                <a:latin typeface="Calibri" panose="020F0502020204030204" pitchFamily="34" charset="0"/>
                <a:cs typeface="Calibri" panose="020F0502020204030204" pitchFamily="34" charset="0"/>
              </a:rPr>
              <a:t> columna o expresión que retorna la sentencia SELECT. Debe coincidir </a:t>
            </a:r>
            <a:r>
              <a:rPr lang="es-MX" sz="1200" b="0" i="0" dirty="0" err="1">
                <a:latin typeface="Calibri" panose="020F0502020204030204" pitchFamily="34" charset="0"/>
                <a:cs typeface="Calibri" panose="020F0502020204030204" pitchFamily="34" charset="0"/>
              </a:rPr>
              <a:t>coincidir</a:t>
            </a:r>
            <a:r>
              <a:rPr lang="es-MX" sz="1200" b="0" i="0" dirty="0">
                <a:latin typeface="Calibri" panose="020F0502020204030204" pitchFamily="34" charset="0"/>
                <a:cs typeface="Calibri" panose="020F0502020204030204" pitchFamily="34" charset="0"/>
              </a:rPr>
              <a:t> con la variable especificada en DEFINE_VARIABLE.</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1" dirty="0">
                <a:latin typeface="Calibri" panose="020F0502020204030204" pitchFamily="34" charset="0"/>
                <a:cs typeface="Calibri" panose="020F0502020204030204" pitchFamily="34" charset="0"/>
              </a:rPr>
              <a:t>NOTA: Los ejemplos son los mismos que se usaron para explicar NATIVE DYNAMIC SQL para que se pueda comparar la implementación de las mismas sentencias con DBMS_SQL</a:t>
            </a:r>
          </a:p>
        </p:txBody>
      </p:sp>
    </p:spTree>
    <p:extLst>
      <p:ext uri="{BB962C8B-B14F-4D97-AF65-F5344CB8AC3E}">
        <p14:creationId xmlns:p14="http://schemas.microsoft.com/office/powerpoint/2010/main" val="2472098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 se crea la función almacenada FN_ELIMINA_FILAS que recibe como parámetro el nombre de una tabla. Se definió la variable </a:t>
            </a:r>
            <a:r>
              <a:rPr lang="es-CL" sz="1200" b="0" i="0" u="none" strike="noStrike" cap="none" dirty="0" err="1">
                <a:solidFill>
                  <a:prstClr val="white"/>
                </a:solidFill>
                <a:latin typeface="Calibri"/>
                <a:ea typeface="Arial"/>
                <a:cs typeface="Calibri" panose="020F0502020204030204" pitchFamily="34" charset="0"/>
                <a:sym typeface="Arial"/>
              </a:rPr>
              <a:t>v_id_cursor</a:t>
            </a:r>
            <a:r>
              <a:rPr lang="es-CL" sz="1200" b="0" i="0" u="none" strike="noStrike" cap="none" dirty="0">
                <a:solidFill>
                  <a:prstClr val="white"/>
                </a:solidFill>
                <a:latin typeface="Calibri"/>
                <a:ea typeface="Arial"/>
                <a:cs typeface="Calibri" panose="020F0502020204030204" pitchFamily="34" charset="0"/>
                <a:sym typeface="Arial"/>
              </a:rPr>
              <a:t> con tipos de datos INTEGER ya que almacenará el número de cursor de la sentencia SQL dinámica.</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la sección de ejecución:</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Se abre un cursor para la sentencia SQL dinámica y el número se asignará a la variable </a:t>
            </a:r>
            <a:r>
              <a:rPr lang="es-CL" sz="1200" b="0" i="0" u="none" strike="noStrike" cap="none" dirty="0" err="1">
                <a:solidFill>
                  <a:prstClr val="white"/>
                </a:solidFill>
                <a:latin typeface="Calibri"/>
                <a:ea typeface="Arial"/>
                <a:cs typeface="Calibri" panose="020F0502020204030204" pitchFamily="34" charset="0"/>
                <a:sym typeface="Arial"/>
              </a:rPr>
              <a:t>v_id_curso</a:t>
            </a:r>
            <a:r>
              <a:rPr lang="es-CL" sz="1200" b="0" i="0" u="none" strike="noStrike" cap="none" dirty="0">
                <a:solidFill>
                  <a:prstClr val="white"/>
                </a:solidFill>
                <a:latin typeface="Calibri"/>
                <a:ea typeface="Arial"/>
                <a:cs typeface="Calibri" panose="020F0502020204030204" pitchFamily="34" charset="0"/>
                <a:sym typeface="Arial"/>
              </a:rPr>
              <a:t>. </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Se analiza la sentencia SQL dinámica, se asocia al cursor y con NATIVA se especifica </a:t>
            </a:r>
            <a:r>
              <a:rPr lang="es-MX" sz="1200" b="0" dirty="0">
                <a:latin typeface="Calibri" panose="020F0502020204030204" pitchFamily="34" charset="0"/>
                <a:cs typeface="Calibri" panose="020F0502020204030204" pitchFamily="34" charset="0"/>
              </a:rPr>
              <a:t>cómo Oracle maneja la sentencia SQL</a:t>
            </a:r>
          </a:p>
          <a:p>
            <a:pPr marL="171450" indent="-171450" algn="just" eaLnBrk="1" hangingPunct="1">
              <a:lnSpc>
                <a:spcPct val="80000"/>
              </a:lnSpc>
              <a:buFont typeface="Arial" panose="020B0604020202020204" pitchFamily="34" charset="0"/>
              <a:buChar char="•"/>
            </a:pPr>
            <a:r>
              <a:rPr lang="es-MX" sz="1200" b="0" i="0" u="none" strike="noStrike" cap="none" dirty="0">
                <a:solidFill>
                  <a:prstClr val="white"/>
                </a:solidFill>
                <a:latin typeface="Calibri" panose="020F0502020204030204" pitchFamily="34" charset="0"/>
                <a:ea typeface="Arial"/>
                <a:cs typeface="Calibri" panose="020F0502020204030204" pitchFamily="34" charset="0"/>
                <a:sym typeface="Arial"/>
              </a:rPr>
              <a:t>Se ejecuta la sentencia SQL dinámica y el resultado de la sentencia (total de filas eliminadas) se almacena en la variable </a:t>
            </a:r>
            <a:r>
              <a:rPr lang="es-MX" sz="1200" b="0" i="0" u="none" strike="noStrike" cap="none" dirty="0" err="1">
                <a:solidFill>
                  <a:prstClr val="white"/>
                </a:solidFill>
                <a:latin typeface="Calibri" panose="020F0502020204030204" pitchFamily="34" charset="0"/>
                <a:ea typeface="Arial"/>
                <a:cs typeface="Calibri" panose="020F0502020204030204" pitchFamily="34" charset="0"/>
                <a:sym typeface="Arial"/>
              </a:rPr>
              <a:t>v_filas_eliminadas</a:t>
            </a:r>
            <a:r>
              <a:rPr lang="es-MX" sz="1200" b="0" i="0" u="none" strike="noStrike" cap="none" dirty="0">
                <a:solidFill>
                  <a:prstClr val="white"/>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prstClr val="white"/>
                </a:solidFill>
                <a:latin typeface="Calibri" panose="020F0502020204030204" pitchFamily="34" charset="0"/>
                <a:ea typeface="Arial"/>
                <a:cs typeface="Calibri" panose="020F0502020204030204" pitchFamily="34" charset="0"/>
                <a:sym typeface="Arial"/>
              </a:rPr>
              <a:t>Finalmente se cierra el cursor de la sentencia SQL dinámica.</a:t>
            </a:r>
            <a:endParaRPr lang="es-CL" sz="1200" b="0" i="0" u="none" strike="noStrike" cap="none" dirty="0">
              <a:solidFill>
                <a:prstClr val="white"/>
              </a:solidFill>
              <a:latin typeface="Calibri"/>
              <a:ea typeface="Arial"/>
              <a:cs typeface="Calibri" panose="020F0502020204030204" pitchFamily="34" charset="0"/>
              <a:sym typeface="Arial"/>
            </a:endParaRP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la sección de ejecución se crea un sentencia SQL dinámica usando EXECUTE IMMEDIATE. La sentencia fija va entre comilla simples, que en este caso es DELETE FROM. A Al ejecutar la función, se asigna el valor </a:t>
            </a:r>
            <a:r>
              <a:rPr lang="es-CL" sz="1200" b="0" i="0" u="none" strike="noStrike" cap="none" dirty="0" err="1">
                <a:solidFill>
                  <a:prstClr val="white"/>
                </a:solidFill>
                <a:latin typeface="Calibri"/>
                <a:ea typeface="Arial"/>
                <a:cs typeface="Calibri" panose="020F0502020204030204" pitchFamily="34" charset="0"/>
                <a:sym typeface="Arial"/>
              </a:rPr>
              <a:t>temp_emp</a:t>
            </a:r>
            <a:r>
              <a:rPr lang="es-CL" sz="1200" b="0" i="0" u="none" strike="noStrike" cap="none" dirty="0">
                <a:solidFill>
                  <a:prstClr val="white"/>
                </a:solidFill>
                <a:latin typeface="Calibri"/>
                <a:ea typeface="Arial"/>
                <a:cs typeface="Calibri" panose="020F0502020204030204" pitchFamily="34" charset="0"/>
                <a:sym typeface="Arial"/>
              </a:rPr>
              <a:t>  al parámetro </a:t>
            </a:r>
            <a:r>
              <a:rPr lang="es-CL" sz="1200" b="0" i="0" u="none" strike="noStrike" cap="none" dirty="0" err="1">
                <a:solidFill>
                  <a:prstClr val="white"/>
                </a:solidFill>
                <a:latin typeface="Calibri"/>
                <a:ea typeface="Arial"/>
                <a:cs typeface="Calibri" panose="020F0502020204030204" pitchFamily="34" charset="0"/>
                <a:sym typeface="Arial"/>
              </a:rPr>
              <a:t>p_nombre_tabla</a:t>
            </a:r>
            <a:r>
              <a:rPr lang="es-CL" sz="1200" b="0" i="0" u="none" strike="noStrike" cap="none" dirty="0">
                <a:solidFill>
                  <a:prstClr val="white"/>
                </a:solidFill>
                <a:latin typeface="Calibri"/>
                <a:ea typeface="Arial"/>
                <a:cs typeface="Calibri" panose="020F0502020204030204" pitchFamily="34" charset="0"/>
                <a:sym typeface="Arial"/>
              </a:rPr>
              <a:t>. Esto significa entonces que la función eliminará las filas de esta tabla. Al ejecutar la función, el nombre de la tabla se puede asignar en minúscula ya que en la sentencia dinámica de la función se concatena a la sentencia dinámica. Si el nombre de la tabla estuviese dentro de la sentencia SQL (como parámetro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debería ser en mayúscula. </a:t>
            </a:r>
          </a:p>
          <a:p>
            <a:pPr marL="0" indent="0" algn="just" eaLnBrk="1" hangingPunct="1">
              <a:lnSpc>
                <a:spcPct val="80000"/>
              </a:lnSpc>
              <a:buNone/>
            </a:pPr>
            <a:r>
              <a:rPr lang="es-CL" sz="1200" b="1" i="0" u="none" strike="noStrike" cap="none" dirty="0">
                <a:solidFill>
                  <a:prstClr val="white"/>
                </a:solidFill>
                <a:latin typeface="Calibri"/>
                <a:ea typeface="Arial"/>
                <a:cs typeface="Calibri" panose="020F0502020204030204" pitchFamily="34" charset="0"/>
                <a:sym typeface="Arial"/>
              </a:rPr>
              <a:t>NOTA: antes de ejecutar este ejemplo, vuelva a crear la tabla TEMP_EMP ya que las filas fueron eliminadas anteriormente.</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732194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En el ejemplo:</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1.- Se crea el procedimiento almacenado SP_GRABAR_REMUN con 9 parámetros de modo IN. En la sentencia SQL dinámica se inserta en la tabla HABER_CALC_SALARIO los valores que se le asignen a cada uno de los parámetros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(los nombres de estas variables </a:t>
            </a:r>
            <a:r>
              <a:rPr lang="es-CL" sz="1200" b="0" i="0" u="none" strike="noStrike" cap="none" dirty="0" err="1">
                <a:solidFill>
                  <a:prstClr val="white"/>
                </a:solidFill>
                <a:latin typeface="Calibri"/>
                <a:ea typeface="Arial"/>
                <a:cs typeface="Calibri" panose="020F0502020204030204" pitchFamily="34" charset="0"/>
                <a:sym typeface="Arial"/>
              </a:rPr>
              <a:t>bin</a:t>
            </a:r>
            <a:r>
              <a:rPr lang="es-CL" sz="1200" b="0" i="0" u="none" strike="noStrike" cap="none" dirty="0">
                <a:solidFill>
                  <a:prstClr val="white"/>
                </a:solidFill>
                <a:latin typeface="Calibri"/>
                <a:ea typeface="Arial"/>
                <a:cs typeface="Calibri" panose="020F0502020204030204" pitchFamily="34" charset="0"/>
                <a:sym typeface="Arial"/>
              </a:rPr>
              <a:t> son los número del 1 al 9). A cada una de estas variables </a:t>
            </a:r>
            <a:r>
              <a:rPr lang="es-CL" sz="1200" b="0" i="0" u="none" strike="noStrike" cap="none" dirty="0" err="1">
                <a:solidFill>
                  <a:prstClr val="white"/>
                </a:solidFill>
                <a:latin typeface="Calibri"/>
                <a:ea typeface="Arial"/>
                <a:cs typeface="Calibri" panose="020F0502020204030204" pitchFamily="34" charset="0"/>
                <a:sym typeface="Arial"/>
              </a:rPr>
              <a:t>bind</a:t>
            </a:r>
            <a:r>
              <a:rPr lang="es-CL" sz="1200" b="0" i="0" u="none" strike="noStrike" cap="none" dirty="0">
                <a:solidFill>
                  <a:prstClr val="white"/>
                </a:solidFill>
                <a:latin typeface="Calibri"/>
                <a:ea typeface="Arial"/>
                <a:cs typeface="Calibri" panose="020F0502020204030204" pitchFamily="34" charset="0"/>
                <a:sym typeface="Arial"/>
              </a:rPr>
              <a:t> se les asigna (con DBMS_SQL.BIND_VARIABLE)  los valores de los parámetros definidos en el procedimiento. </a:t>
            </a:r>
          </a:p>
        </p:txBody>
      </p:sp>
    </p:spTree>
    <p:extLst>
      <p:ext uri="{BB962C8B-B14F-4D97-AF65-F5344CB8AC3E}">
        <p14:creationId xmlns:p14="http://schemas.microsoft.com/office/powerpoint/2010/main" val="133418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Fases de Procesamiento de una Sentencia SQL</a:t>
            </a:r>
          </a:p>
          <a:p>
            <a:pPr marL="171450" marR="0" lvl="0" indent="-171450" algn="just"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El procesamiento de una sentencia SQL es el análisis, la optimización, la generación de las filas a procesar y la ejecución de la sentencia SQL. La comprensión del procesamiento de una sentencia SQL es esencial para construir una sentencia óptima. En el procesamiento de sentencias SQL, hay cuatro fases importantes: Análisis de la Sentencia (PARSE), Análisis de las Variables (BIND) , Ejecución (EXECUTE) y Recuperación de los datos (FETCH). </a:t>
            </a:r>
          </a:p>
          <a:p>
            <a:pPr marL="171450" marR="0" lvl="0" indent="-171450" algn="just"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Dependiendo de la sentencia SQL, la base de datos puede omitir algunas de estas fases ya que las sentencias DML, a diferencia de la sentencia SELECT, requieren sólo dos fases de procesamiento: PARSE y EXECUTE. </a:t>
            </a:r>
          </a:p>
          <a:p>
            <a:pPr marL="171450" marR="0" lvl="0" indent="-171450" algn="just"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Para las sentencias SELECT, DML, MERGE, COMMIT, SAVEPOINT y ROLLBACK, las fases de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Parse</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y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Bind</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se realizan cuando el Bloque PL/SQL (con o sin nombre) se compila. </a:t>
            </a:r>
          </a:p>
          <a:p>
            <a:pPr marL="171450" marR="0" lvl="0" indent="-171450" algn="just"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Para las sentencias de SQL Dinámico, todas las fases se realizan en tiempo de ejecución, es decir cuando el Bloque PL/SQL (con nombre o sin nombre) se compila.</a:t>
            </a:r>
          </a:p>
        </p:txBody>
      </p:sp>
    </p:spTree>
    <p:extLst>
      <p:ext uri="{BB962C8B-B14F-4D97-AF65-F5344CB8AC3E}">
        <p14:creationId xmlns:p14="http://schemas.microsoft.com/office/powerpoint/2010/main" val="2955118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indent="0" algn="just" eaLnBrk="1" hangingPunct="1">
              <a:lnSpc>
                <a:spcPct val="80000"/>
              </a:lnSpc>
              <a:buNone/>
            </a:pPr>
            <a:r>
              <a:rPr lang="es-CL" sz="1200" b="0" i="0" u="none" strike="noStrike" cap="none" dirty="0">
                <a:solidFill>
                  <a:prstClr val="white"/>
                </a:solidFill>
                <a:latin typeface="Calibri"/>
                <a:ea typeface="Arial"/>
                <a:cs typeface="Calibri" panose="020F0502020204030204" pitchFamily="34" charset="0"/>
                <a:sym typeface="Arial"/>
              </a:rPr>
              <a:t>2.- Se crea el </a:t>
            </a:r>
            <a:r>
              <a:rPr lang="es-CL" sz="1200" b="0" i="0" u="none" strike="noStrike" cap="none" dirty="0" err="1">
                <a:solidFill>
                  <a:prstClr val="white"/>
                </a:solidFill>
                <a:latin typeface="Calibri"/>
                <a:ea typeface="Arial"/>
                <a:cs typeface="Calibri" panose="020F0502020204030204" pitchFamily="34" charset="0"/>
                <a:sym typeface="Arial"/>
              </a:rPr>
              <a:t>package</a:t>
            </a:r>
            <a:r>
              <a:rPr lang="es-CL" sz="1200" b="0" i="0" u="none" strike="noStrike" cap="none" dirty="0">
                <a:solidFill>
                  <a:prstClr val="white"/>
                </a:solidFill>
                <a:latin typeface="Calibri"/>
                <a:ea typeface="Arial"/>
                <a:cs typeface="Calibri" panose="020F0502020204030204" pitchFamily="34" charset="0"/>
                <a:sym typeface="Arial"/>
              </a:rPr>
              <a:t> PKG_PROC_REMUN con cinco constructores públicos: </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Las variables </a:t>
            </a:r>
            <a:r>
              <a:rPr lang="es-CL" sz="1200" b="0" i="0" u="none" strike="noStrike" cap="none" dirty="0" err="1">
                <a:solidFill>
                  <a:prstClr val="white"/>
                </a:solidFill>
                <a:latin typeface="Calibri"/>
                <a:ea typeface="Arial"/>
                <a:cs typeface="Calibri" panose="020F0502020204030204" pitchFamily="34" charset="0"/>
                <a:sym typeface="Arial"/>
              </a:rPr>
              <a:t>v_mensaje_error</a:t>
            </a:r>
            <a:r>
              <a:rPr lang="es-CL" sz="1200" b="0" i="0" u="none" strike="noStrike" cap="none" dirty="0">
                <a:solidFill>
                  <a:prstClr val="white"/>
                </a:solidFill>
                <a:latin typeface="Calibri"/>
                <a:ea typeface="Arial"/>
                <a:cs typeface="Calibri" panose="020F0502020204030204" pitchFamily="34" charset="0"/>
                <a:sym typeface="Arial"/>
              </a:rPr>
              <a:t>, </a:t>
            </a:r>
            <a:r>
              <a:rPr lang="es-CL" sz="1200" b="0" i="0" u="none" strike="noStrike" cap="none" dirty="0" err="1">
                <a:solidFill>
                  <a:prstClr val="white"/>
                </a:solidFill>
                <a:latin typeface="Calibri"/>
                <a:ea typeface="Arial"/>
                <a:cs typeface="Calibri" panose="020F0502020204030204" pitchFamily="34" charset="0"/>
                <a:sym typeface="Arial"/>
              </a:rPr>
              <a:t>v_rutina_error</a:t>
            </a:r>
            <a:r>
              <a:rPr lang="es-CL" sz="1200" b="0" i="0" u="none" strike="noStrike" cap="none" dirty="0">
                <a:solidFill>
                  <a:prstClr val="white"/>
                </a:solidFill>
                <a:latin typeface="Calibri"/>
                <a:ea typeface="Arial"/>
                <a:cs typeface="Calibri" panose="020F0502020204030204" pitchFamily="34" charset="0"/>
                <a:sym typeface="Arial"/>
              </a:rPr>
              <a:t> y </a:t>
            </a:r>
            <a:r>
              <a:rPr lang="es-CL" sz="1200" b="0" i="0" u="none" strike="noStrike" cap="none" dirty="0" err="1">
                <a:solidFill>
                  <a:prstClr val="white"/>
                </a:solidFill>
                <a:latin typeface="Calibri"/>
                <a:ea typeface="Arial"/>
                <a:cs typeface="Calibri" panose="020F0502020204030204" pitchFamily="34" charset="0"/>
                <a:sym typeface="Arial"/>
              </a:rPr>
              <a:t>v_sec_error</a:t>
            </a:r>
            <a:r>
              <a:rPr lang="es-CL" sz="1200" b="0" i="0" u="none" strike="noStrike" cap="none" dirty="0">
                <a:solidFill>
                  <a:prstClr val="white"/>
                </a:solidFill>
                <a:latin typeface="Calibri"/>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La función F_OBT_DESCTO_SINDICATO.</a:t>
            </a:r>
          </a:p>
          <a:p>
            <a:pPr marL="171450" indent="-171450" algn="just" eaLnBrk="1" hangingPunct="1">
              <a:lnSpc>
                <a:spcPct val="80000"/>
              </a:lnSpc>
              <a:buFont typeface="Arial" panose="020B0604020202020204" pitchFamily="34" charset="0"/>
              <a:buChar char="•"/>
            </a:pPr>
            <a:r>
              <a:rPr lang="es-CL" sz="1200" b="0" i="0" u="none" strike="noStrike" cap="none" dirty="0">
                <a:solidFill>
                  <a:prstClr val="white"/>
                </a:solidFill>
                <a:latin typeface="Calibri"/>
                <a:ea typeface="Arial"/>
                <a:cs typeface="Calibri" panose="020F0502020204030204" pitchFamily="34" charset="0"/>
                <a:sym typeface="Arial"/>
              </a:rPr>
              <a:t>El procedimiento P_GRABAR_ERROR</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CL" sz="1200" b="0" i="0" u="none" strike="noStrike" cap="none" dirty="0">
                <a:solidFill>
                  <a:prstClr val="white"/>
                </a:solidFill>
                <a:latin typeface="Calibri"/>
                <a:ea typeface="Arial"/>
                <a:cs typeface="Calibri" panose="020F0502020204030204" pitchFamily="34" charset="0"/>
                <a:sym typeface="Arial"/>
              </a:rPr>
              <a:t>3.- Se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implementa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PKG_PROC_REMUN. El primer constructor que se me implementa en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procedimiento P_GRABAR_ERROR para insertar los errores que se produzcan durante la ejecución del proceso. Se usará la variable pública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v_sec_err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asignar el valor secuencial a la tabla ERROR_PROCESO. No se usará un objeto secuencia para el proceso porque al eliminar y volver a crear la secuencia en tiempo de ejecución se descompilaría este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por lo tanto no se podría ejecutar desde el procedimiento principal que se muestra más adelante.</a:t>
            </a:r>
          </a:p>
          <a:p>
            <a:pPr marL="0" indent="0" algn="just" eaLnBrk="1" hangingPunct="1">
              <a:lnSpc>
                <a:spcPct val="80000"/>
              </a:lnSpc>
              <a:buNone/>
            </a:pP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875596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segundo constructor que se implementa es la función FN_OBT_DESCTO_SINDICATO que obtendrá el valor del descuento por sindicato según el sueldo que se ingrese como parámetro.  En esa versión de la función, a diferencia de la que se implementó usando NATIVE DYNAMIC SQL, no existe la sección de control de errores (EXCEPTION) porque al usar DBMS_SQL con una sentencia SELECT, se debe verifica si la sentencia obtuvo filas con el subprograma FETCH_ROWS. Si es cero significa que la sentencia no retornó filas ya sea porque no existe el dato o por cualquier excepción que se produzca. Desde la perspectiva de la eficiencia de un proceso, siempre es importante tener el control de qué error se produjo durante el procesamiento de la información, algo que con DBMS_SQL sólo se puede hacer si la función completa se creara como un bloque PL/SQL dinámico. Sin embargo, crear bloques PL/SQL en tiempo de ejecución se justifica sólo por razones muy bien definidas.</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sentencia SELECT, a cada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les asigna el valor usando el subprograma BIND_VARIABLE. Para el valor que retorna la sentencia, se define que se almacenará en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v_valor_descto_sin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usando el subprograma DEFINE_COLUMN. El total de filas que retornó la sentencia se almacena en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v_filas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través del subprograma FETCH_ROWS. Si la sentencia, por alguna razón, no obtuvo filas entonces la función retornará cero, pero si obtuvo fila el valor se asigna 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v_valor_descto_sin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través del subprograma COLUMN_VALUE para que finalmente la función retorne ese valor.</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999760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prstClr val="white"/>
                </a:solidFill>
                <a:latin typeface="Calibri"/>
                <a:ea typeface="Arial"/>
                <a:cs typeface="Calibri" panose="020F0502020204030204" pitchFamily="34" charset="0"/>
                <a:sym typeface="Arial"/>
              </a:rPr>
              <a:t>4.- </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Se crea el procedimiento almacenado SP_CALC_REMUN con tres parámetros de modo IN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p_valor_colacion</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p_valor_movil</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y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p_fecha_proceso</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que se usarán en el proceso para realizar cálculos e insertar en la tabla resultante. Se han definido además </a:t>
            </a:r>
            <a:r>
              <a:rPr lang="es-MX" sz="1200" b="0" dirty="0">
                <a:latin typeface="Calibri" panose="020F0502020204030204" pitchFamily="34" charset="0"/>
                <a:cs typeface="Arial" pitchFamily="34" charset="0"/>
              </a:rPr>
              <a:t>cuatro variables locales que serán usadas también en el proceso y el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cursor explícito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ocur_emp_trabaja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a:t>
            </a:r>
            <a:r>
              <a:rPr lang="es-MX" sz="1200" b="0" dirty="0">
                <a:latin typeface="Calibri" panose="020F0502020204030204" pitchFamily="34" charset="0"/>
                <a:cs typeface="Arial" pitchFamily="34" charset="0"/>
              </a:rPr>
              <a:t>obtendrá la identificación de los empleados, el total de empleados que tiene a su cargo (por ser jefe), el salario., el valor de la comisión y la ciudad en la que trabajan. Se usa OUTER JOIN porque se deben procesar a todos los empleados sean o no jefes y porque además existe un empleado cuya identificación de departamento es NULA.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comenzar la ejecución del bloque, se truncarán las tablas que usará el proceso (una con NDS y </a:t>
            </a:r>
            <a:r>
              <a:rPr lang="es-CL" sz="1200" b="0" i="0" u="none" strike="noStrike" cap="none">
                <a:solidFill>
                  <a:srgbClr val="000000"/>
                </a:solidFill>
                <a:latin typeface="Calibri" panose="020F0502020204030204" pitchFamily="34" charset="0"/>
                <a:cs typeface="Calibri" panose="020F0502020204030204" pitchFamily="34" charset="0"/>
                <a:sym typeface="Arial"/>
              </a:rPr>
              <a:t>otra usando DBMS_SQL) </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y se inicializa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en cero. En el procedimiento no se usará un objeto secuencia para la inserción en la tabla de errores ya que al eliminarla en tiempo de ejecución se descompilaría cualquier subprograma que usara esa secuencia. Por esta razón es que en el procedimiento P_GRABAR_ERROR del PKG_PROC_REMUN usa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El proceso leerá las filas que el cursor explícito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cur_emp_trabaja</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obtendrá.</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89225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En el LOOP se procesarán todas las filas obtenidas en el variable cursor. El bloque anidado se define para la sentencia SELECT que obtendrá el valor de la comisión por jefe. Esto se hace para poder manejar cualquier excepción que se produzca en esta sentencia y de esta manera se procesen todos los empleados independiente del error que se pueda producir. En este bloque anidado se manejan las excepciones con OTHERS por esta razón para saber que excepción es la que se produjo se usa la función SQLERRM para obtener el mensaje de error y se almacenará en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v_mensaje_error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Para almacenar la descripción de la rutina en donde se produjo el error se usa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v_rutina_error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mismo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Para insertar el error se ejecuta el procedimiento P_GRABAR_ERROR también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a:t>
            </a:r>
            <a:endParaRPr lang="es-MX" sz="1200" b="0" dirty="0">
              <a:latin typeface="Calibri" panose="020F0502020204030204" pitchFamily="34" charset="0"/>
              <a:cs typeface="Arial" pitchFamily="34" charset="0"/>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Para obtener el valor del descuento del sindicato se usará la función F_OBT_DESCTO_SINDICATO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La ejecución continuará con el aumento del 25% del valor de la movilización para los empleados que trabajen en la Londres o Toronto, para esto se usará el valor de la movilización que se ingrese como parámetro al procedimiento almacenado. Posteriormente se obtendrá el valor del alcance líquido y se insertará el resultado del proceso en la tabla HABER_CALC_SALARIO.</a:t>
            </a:r>
          </a:p>
        </p:txBody>
      </p:sp>
    </p:spTree>
    <p:extLst>
      <p:ext uri="{BB962C8B-B14F-4D97-AF65-F5344CB8AC3E}">
        <p14:creationId xmlns:p14="http://schemas.microsoft.com/office/powerpoint/2010/main" val="1514666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ES" sz="1200" b="1" dirty="0">
                <a:latin typeface="Calibri" panose="020F0502020204030204" pitchFamily="34" charset="0"/>
                <a:cs typeface="Calibri" panose="020F0502020204030204" pitchFamily="34" charset="0"/>
              </a:rPr>
              <a:t>Uso del </a:t>
            </a:r>
            <a:r>
              <a:rPr lang="es-ES" sz="1200" b="1" dirty="0" err="1">
                <a:latin typeface="Calibri" panose="020F0502020204030204" pitchFamily="34" charset="0"/>
                <a:cs typeface="Calibri" panose="020F0502020204030204" pitchFamily="34" charset="0"/>
              </a:rPr>
              <a:t>Package</a:t>
            </a:r>
            <a:r>
              <a:rPr lang="es-ES" sz="1200" b="1" dirty="0">
                <a:latin typeface="Calibri" panose="020F0502020204030204" pitchFamily="34" charset="0"/>
                <a:cs typeface="Calibri" panose="020F0502020204030204" pitchFamily="34" charset="0"/>
              </a:rPr>
              <a:t> DBMS_SQL</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ejecutar el proceso, se asignará 300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p_valor_colacion</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500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p_valor_móvil</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el año y mes (en que se ejecute el proceso)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p_fecha_proceso</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i="0" u="none" strike="noStrike" cap="none" dirty="0">
                <a:solidFill>
                  <a:srgbClr val="000000"/>
                </a:solidFill>
                <a:latin typeface="Calibri" panose="020F0502020204030204" pitchFamily="34" charset="0"/>
                <a:cs typeface="Calibri" panose="020F0502020204030204" pitchFamily="34" charset="0"/>
                <a:sym typeface="Arial"/>
              </a:rPr>
              <a:t>Note que a diferencia del mismo proceso implementado con NATIVE DYNAMIC SQL, ahora en la tabla de errores sólo se reflejan los errores que se produjeron en la sentencia que calcula el valor de la bonificación por ser jefe, ya que los errores que se produjeron la sentencia SELECT de la función </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F_OBT_DESCTO_SINDICATO se controlan implícitamente con DBMS_SQL.FETCH_ROWS cuando el cursor no retorna filas. </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716158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SQL Dinámico</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Todas las sentencias SQL que se pueden usar en PL/SQL se analizan en tiempo de compilación, es decir, tienen una estructura fija y están limitadas a sentencia SELECT, sentencias DML, MERGE, COMMIT, SAVEPOINT y ROLLBACK.</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se requiere que en el bloque PL/SQL se ejecutan otras sentencias SQL y/o que se requiere que una sentencia SQL sea modificada en tiempo de ejecución, se debe usar SQL dinámico es una metodología de programación para generar y ejecutar sentencias SQL en tiempo de ejecución. Es útil cuando se escriben programas flexibles y de propósito general como sistemas de consultas específicas, cuando se escriben programas que deben ejecutar sentencias de Lenguaje de Definición Datos (DDL), o cuando no se conoce en el momento de la compilación el texto completo de una sentencia SQL o tipos de datos de sus variables de entrada y salida.</a:t>
            </a:r>
          </a:p>
        </p:txBody>
      </p:sp>
    </p:spTree>
    <p:extLst>
      <p:ext uri="{BB962C8B-B14F-4D97-AF65-F5344CB8AC3E}">
        <p14:creationId xmlns:p14="http://schemas.microsoft.com/office/powerpoint/2010/main" val="155515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SQL Dinámico</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sentencias SQL dinámicas se construyen, se compilan y se ejecutan cuando el programa que las contiene se ejecuta.</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una sentencia SQL con columnas variables o diferentes condiciones con o sin variables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se construye y almacena como una cadena de caracteres, de variables o expresión dentro del programa. </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Permite que las sentencias SQL de Lenguaje de Definición de Datos (DDL),  las sentencias SQL de Lenguaje de Control de Datos (DCL) o de control de sesión se puedan escribir y ejecutar desde PL/SQL.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PL/ QL proporciona dos formas de escribir sentencias de SQL Dinámico:</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NATIVE DYNAMIC SQL (NDS): que es una característica del lenguaje PL/SQL (es decir, nativo) para construir y ejecutar sentencias SQL dinámicas.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DBMS_SQL, que es una API para construir y ejecutar sentencias SQL dinámicas.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código SQL NDS es más fácil de leer y escribir que el código equivalente que usa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DBMS_SQL, y se ejecuta notablemente más rápido (especialmente cuando el compilador puede optimizarlo). Sin embargo, para escribir código SQL NDS, se debe conocer en el momento de la compilación el número y los tipos de datos de las variables de entrada y salida de la sentencia SQL dinámica. Si no conoce esta información en el momento de la compilación, se debe utilizar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DBMS_SQL. </a:t>
            </a:r>
          </a:p>
        </p:txBody>
      </p:sp>
    </p:spTree>
    <p:extLst>
      <p:ext uri="{BB962C8B-B14F-4D97-AF65-F5344CB8AC3E}">
        <p14:creationId xmlns:p14="http://schemas.microsoft.com/office/powerpoint/2010/main" val="227098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Cuándo Optar por Usar SQL Dinámico</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CL" sz="1200" dirty="0">
                <a:solidFill>
                  <a:srgbClr val="FFFFFF"/>
                </a:solidFill>
                <a:latin typeface="Calibri" panose="020F0502020204030204" pitchFamily="34" charset="0"/>
                <a:cs typeface="Calibri" panose="020F0502020204030204" pitchFamily="34" charset="0"/>
              </a:rPr>
              <a:t>Para hacer que los programas PL/SQL sean más generales y flexibles.</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CL" sz="1200" dirty="0">
                <a:solidFill>
                  <a:srgbClr val="FFFFFF"/>
                </a:solidFill>
                <a:latin typeface="Calibri" panose="020F0502020204030204" pitchFamily="34" charset="0"/>
                <a:cs typeface="Calibri" panose="020F0502020204030204" pitchFamily="34" charset="0"/>
              </a:rPr>
              <a:t>Cuando el texto completo de la sentencia del SQL dinámico se desconoce hasta el tiempo de ejecución; por lo tanto, su sintaxis se verifica en tiempo de ejecución en lugar de en tiempo de compilación.</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CL" sz="1200" dirty="0">
                <a:solidFill>
                  <a:srgbClr val="FFFFFF"/>
                </a:solidFill>
                <a:latin typeface="Calibri" panose="020F0502020204030204" pitchFamily="34" charset="0"/>
                <a:cs typeface="Calibri" panose="020F0502020204030204" pitchFamily="34" charset="0"/>
              </a:rPr>
              <a:t>Cuando al momento de compilar el bloque PL/SQL se desconoce referencias a objetos de base de datos tales como tablas, columnas, índices, secuencias, nombres de usuario y vistas.</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CL" sz="1200" dirty="0">
                <a:solidFill>
                  <a:srgbClr val="FFFFFF"/>
                </a:solidFill>
                <a:latin typeface="Calibri" panose="020F0502020204030204" pitchFamily="34" charset="0"/>
                <a:cs typeface="Calibri" panose="020F0502020204030204" pitchFamily="34" charset="0"/>
              </a:rPr>
              <a:t>Cuando al momento de compilar el bloque PL/SQL se desconoce el número y los tipos de datos de las variables </a:t>
            </a:r>
            <a:r>
              <a:rPr lang="es-CL" sz="1200" dirty="0" err="1">
                <a:solidFill>
                  <a:srgbClr val="FFFFFF"/>
                </a:solidFill>
                <a:latin typeface="Calibri" panose="020F0502020204030204" pitchFamily="34" charset="0"/>
                <a:cs typeface="Calibri" panose="020F0502020204030204" pitchFamily="34" charset="0"/>
              </a:rPr>
              <a:t>bind</a:t>
            </a:r>
            <a:r>
              <a:rPr lang="es-CL" sz="1200" dirty="0">
                <a:solidFill>
                  <a:srgbClr val="FFFFFF"/>
                </a:solidFill>
                <a:latin typeface="Calibri" panose="020F0502020204030204" pitchFamily="34" charset="0"/>
                <a:cs typeface="Calibri" panose="020F0502020204030204" pitchFamily="34" charset="0"/>
              </a:rPr>
              <a:t>.</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Calibri" panose="020F0502020204030204" pitchFamily="34" charset="0"/>
              </a:rPr>
              <a:t>Cuando al momento de compilar el bloque PL/SQL se desconoce el texto de la sentencia SQL como comandos, cláusulas, etc.</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Calibri" panose="020F0502020204030204" pitchFamily="34" charset="0"/>
              </a:rPr>
              <a:t>Si según las características del sistema, se hace necesario proteger las sentencia de inyección de código SQL.</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Calibri" panose="020F0502020204030204" pitchFamily="34" charset="0"/>
              </a:rPr>
              <a:t>Si no se necesita SQL dinámico, se debe usar SQL estático, que tiene las siguientes ventajas:</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La compilación satisfactoria verifica que las sentencias SQL estáticas hacen referencia a objetos de base de datos válidos y que se tienen los privilegios necesarios para acceder a esos objetos.</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Calibri" panose="020F0502020204030204" pitchFamily="34" charset="0"/>
              </a:rPr>
              <a:t>La compilación correcta crea dependencias de objetos de esquema ya que debemos recordar que los bloques PL/SQL que se almacenan en la base de datos tienen una dependencia directa con los objetos que utilizan.</a:t>
            </a:r>
            <a:endParaRPr lang="es-CL" sz="1200" b="0" i="0" u="none" strike="noStrike" cap="none" dirty="0">
              <a:solidFill>
                <a:prstClr val="white"/>
              </a:solidFill>
              <a:latin typeface="Calibri"/>
              <a:ea typeface="Arial"/>
              <a:cs typeface="Calibri" panose="020F0502020204030204" pitchFamily="34" charset="0"/>
              <a:sym typeface="Arial"/>
            </a:endParaRPr>
          </a:p>
        </p:txBody>
      </p:sp>
    </p:spTree>
    <p:extLst>
      <p:ext uri="{BB962C8B-B14F-4D97-AF65-F5344CB8AC3E}">
        <p14:creationId xmlns:p14="http://schemas.microsoft.com/office/powerpoint/2010/main" val="117652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dirty="0">
                <a:solidFill>
                  <a:prstClr val="white"/>
                </a:solidFill>
                <a:latin typeface="Calibri" panose="020F0502020204030204" pitchFamily="34" charset="0"/>
                <a:cs typeface="Calibri" panose="020F0502020204030204" pitchFamily="34" charset="0"/>
              </a:rPr>
              <a:t>Consideraciones al usar SQL Dinámico</a:t>
            </a:r>
            <a:endParaRPr lang="es-MX" sz="1200" b="1" i="0" u="none" strike="noStrike" cap="none" dirty="0">
              <a:solidFill>
                <a:srgbClr val="000000"/>
              </a:solidFill>
              <a:latin typeface="Calibri" panose="020F0502020204030204" pitchFamily="34" charset="0"/>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En tiempo de compilación, ninguno de los elementos en la sentencia dinámica se valida. Esto significa que:</a:t>
            </a:r>
          </a:p>
          <a:p>
            <a:pPr marL="628650" lvl="1" indent="-171450" algn="just" eaLnBrk="1" hangingPunct="1">
              <a:lnSpc>
                <a:spcPct val="80000"/>
              </a:lnSpc>
              <a:buFont typeface="Courier New" panose="02070309020205020404" pitchFamily="49" charset="0"/>
              <a:buChar char="o"/>
            </a:pPr>
            <a:r>
              <a:rPr lang="es-MX" sz="1200" dirty="0">
                <a:latin typeface="Calibri" panose="020F0502020204030204" pitchFamily="34" charset="0"/>
                <a:cs typeface="Calibri" panose="020F0502020204030204" pitchFamily="34" charset="0"/>
              </a:rPr>
              <a:t>No se evalúa la sintaxis.</a:t>
            </a:r>
          </a:p>
          <a:p>
            <a:pPr marL="628650" lvl="1" indent="-171450" algn="just" eaLnBrk="1" hangingPunct="1">
              <a:lnSpc>
                <a:spcPct val="80000"/>
              </a:lnSpc>
              <a:buFont typeface="Courier New" panose="02070309020205020404" pitchFamily="49" charset="0"/>
              <a:buChar char="o"/>
            </a:pPr>
            <a:r>
              <a:rPr lang="es-MX" sz="1200" dirty="0">
                <a:latin typeface="Calibri" panose="020F0502020204030204" pitchFamily="34" charset="0"/>
                <a:cs typeface="Calibri" panose="020F0502020204030204" pitchFamily="34" charset="0"/>
              </a:rPr>
              <a:t>No se verifica la existencia de los objetos referenciados en la base de datos.</a:t>
            </a:r>
          </a:p>
          <a:p>
            <a:pPr marL="628650" lvl="1" indent="-171450" algn="just" eaLnBrk="1" hangingPunct="1">
              <a:lnSpc>
                <a:spcPct val="80000"/>
              </a:lnSpc>
              <a:buFont typeface="Courier New" panose="02070309020205020404" pitchFamily="49" charset="0"/>
              <a:buChar char="o"/>
            </a:pPr>
            <a:r>
              <a:rPr lang="es-MX" sz="1200" dirty="0">
                <a:latin typeface="Calibri" panose="020F0502020204030204" pitchFamily="34" charset="0"/>
                <a:cs typeface="Calibri" panose="020F0502020204030204" pitchFamily="34" charset="0"/>
              </a:rPr>
              <a:t>No se verifica si se tiene los privilegios para usar los objetos referenciados en la sentencia SQL Dinámica.</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Permite construir sentencias que funcionarán con componentes futuros o funcionarán para diferentes componentes.</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El sólo unir </a:t>
            </a:r>
            <a:r>
              <a:rPr lang="es-MX" sz="1200" dirty="0" err="1">
                <a:latin typeface="Calibri" panose="020F0502020204030204" pitchFamily="34" charset="0"/>
                <a:cs typeface="Calibri" panose="020F0502020204030204" pitchFamily="34" charset="0"/>
              </a:rPr>
              <a:t>string</a:t>
            </a:r>
            <a:r>
              <a:rPr lang="es-MX" sz="1200" dirty="0">
                <a:latin typeface="Calibri" panose="020F0502020204030204" pitchFamily="34" charset="0"/>
                <a:cs typeface="Calibri" panose="020F0502020204030204" pitchFamily="34" charset="0"/>
              </a:rPr>
              <a:t> para construir la sentencia de SQL dinámico es susceptible a ataques de inyección SQL. El uso de variables BIND es necesario si se desea que el la sentencia SQL dinámica construida sea “inmune” a los ataques de inyección SQL.</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Usando NDS o DBMS_SQL se pueden unir cadenas (</a:t>
            </a:r>
            <a:r>
              <a:rPr lang="es-MX" sz="1200" dirty="0" err="1">
                <a:latin typeface="Calibri" panose="020F0502020204030204" pitchFamily="34" charset="0"/>
                <a:cs typeface="Calibri" panose="020F0502020204030204" pitchFamily="34" charset="0"/>
              </a:rPr>
              <a:t>string</a:t>
            </a:r>
            <a:r>
              <a:rPr lang="es-MX" sz="1200" dirty="0">
                <a:latin typeface="Calibri" panose="020F0502020204030204" pitchFamily="34" charset="0"/>
                <a:cs typeface="Calibri" panose="020F0502020204030204" pitchFamily="34" charset="0"/>
              </a:rPr>
              <a:t>) en la sentencia e implementar variables </a:t>
            </a:r>
            <a:r>
              <a:rPr lang="es-MX" sz="1200" dirty="0" err="1">
                <a:latin typeface="Calibri" panose="020F0502020204030204" pitchFamily="34" charset="0"/>
                <a:cs typeface="Calibri" panose="020F0502020204030204" pitchFamily="34" charset="0"/>
              </a:rPr>
              <a:t>bind</a:t>
            </a:r>
            <a:r>
              <a:rPr lang="es-MX" sz="1200" dirty="0">
                <a:latin typeface="Calibri" panose="020F0502020204030204" pitchFamily="34" charset="0"/>
                <a:cs typeface="Calibri" panose="020F0502020204030204" pitchFamily="34" charset="0"/>
              </a:rPr>
              <a:t>. </a:t>
            </a:r>
          </a:p>
          <a:p>
            <a:pPr marL="171450" indent="-171450" algn="just" eaLnBrk="1" hangingPunct="1">
              <a:lnSpc>
                <a:spcPct val="80000"/>
              </a:lnSpc>
              <a:buFont typeface="Arial" panose="020B0604020202020204" pitchFamily="34" charset="0"/>
              <a:buChar char="•"/>
            </a:pPr>
            <a:r>
              <a:rPr lang="es-MX" sz="1200" dirty="0">
                <a:latin typeface="Calibri" panose="020F0502020204030204" pitchFamily="34" charset="0"/>
                <a:cs typeface="Calibri" panose="020F0502020204030204" pitchFamily="34" charset="0"/>
              </a:rPr>
              <a:t>Haciendo una comparación con los programas PL/SQL, las variables BIND son como los parámetros formales de la sentencia SQL dinámica.</a:t>
            </a:r>
          </a:p>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p:txBody>
      </p:sp>
    </p:spTree>
    <p:extLst>
      <p:ext uri="{BB962C8B-B14F-4D97-AF65-F5344CB8AC3E}">
        <p14:creationId xmlns:p14="http://schemas.microsoft.com/office/powerpoint/2010/main" val="37499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71450" indent="-171450" algn="just" eaLnBrk="1" hangingPunct="1">
              <a:lnSpc>
                <a:spcPct val="80000"/>
              </a:lnSpc>
              <a:buFont typeface="Arial" panose="020B0604020202020204" pitchFamily="34" charset="0"/>
              <a:buChar char="•"/>
            </a:pPr>
            <a:endParaRPr lang="es-MX" sz="1200" dirty="0">
              <a:latin typeface="Arial" pitchFamily="34" charset="0"/>
              <a:cs typeface="Arial" pitchFamily="34" charset="0"/>
            </a:endParaRPr>
          </a:p>
        </p:txBody>
      </p:sp>
    </p:spTree>
    <p:extLst>
      <p:ext uri="{BB962C8B-B14F-4D97-AF65-F5344CB8AC3E}">
        <p14:creationId xmlns:p14="http://schemas.microsoft.com/office/powerpoint/2010/main" val="196257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NATIVE DYNAMIC SQL (NDS)</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NATIVE DYNAMIC SQL es una herramienta simple y eficiente, que se introdujo en la versión 9i de Oracle como reemplazo de la API DBMS_SQL. A pesar de que se creó como un reemplazo para la API DBMS_SQ y en la mayoría de los casos es más fácil de usar y funciona mejor que DBMS_SQL, NATIVE DYNAMIC SQL no funciona con sentencias en las que se desconoce el número de variables de entrada y salida como sí se puede realizar con BMS_SQL.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NDS proporciona la capacidad de ejecutar de forma dinámica sentencias SQL cuya estructura se construye en el momento de la ejecución.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Proporciona soporte nativo para SQL dinámico directamente en el lenguaje PL/SQL.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PL/SQL se han agregado o ampliado las siguientes sentencias para poder trabajar con NDS: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EXECUTE IMMEDIATE: prepara una sentencia, la ejecuta, devuelve variables y luego libera los recursos usados durante la ejecución de la sentencia.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OPEN-FOR: prepara y ejecuta una declaración usando una variable de cursor.</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FETCH: recupera los resultados de una sentencia abierta utilizando la variable de cursor.</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CLOSE: cierra el cursor utilizado por la variable cursor y libera los recursos usados para el procesamiento de las filas del cursor.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pueden utilizar variables BIND en los parámetros dinámicos de las sentencias EXECUTE IMMEDIATE y OPEN. Estas variables BIND que se definen parámetros son locales a la sentencia SQL dinámica, es decir, Oracle las crea en tiempo de ejecución. NDS incluye las siguientes capacidades: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Define una sentencia SQL dinámica.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encarga de manejar variables BIND IN, IN OUT y OUT  que se vinculan por posición, no por nombre, a la sentencia 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la sentencia SQL dinámica es una sentencia SELECT que retorna varias filas se puede utilizar OPEN FOR, FETCH y CLOSE para procesarlas como un cursor.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pueden usar los atributos </a:t>
            </a:r>
            <a:r>
              <a:rPr lang="es-ES" sz="1200" dirty="0"/>
              <a:t>de cursor SQL % FOUND,% ISOPEN,% NOTFOUND o% ROWCOUNT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las sentencias SQL dinámicas de SELECT de una sola fila, INSERT, UPDATE y DELETE, Estos funcionan de la misma manera que los atributos de los cursores implícitos de las sentencias SQL estáticas.</a:t>
            </a:r>
          </a:p>
        </p:txBody>
      </p:sp>
    </p:spTree>
    <p:extLst>
      <p:ext uri="{BB962C8B-B14F-4D97-AF65-F5344CB8AC3E}">
        <p14:creationId xmlns:p14="http://schemas.microsoft.com/office/powerpoint/2010/main" val="1947518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2">
  <p:cSld name="Encabezado de sección 2">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extLst>
      <p:ext uri="{BB962C8B-B14F-4D97-AF65-F5344CB8AC3E}">
        <p14:creationId xmlns:p14="http://schemas.microsoft.com/office/powerpoint/2010/main" val="2393324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2" userDrawn="1">
  <p:cSld name="Título y objetos 2">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144316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3">
  <p:cSld name="Encabezado de sección 3">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1789844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32039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78" r:id="rId4"/>
    <p:sldLayoutId id="2147483677" r:id="rId5"/>
    <p:sldLayoutId id="2147483680" r:id="rId6"/>
    <p:sldLayoutId id="2147483681" r:id="rId7"/>
    <p:sldLayoutId id="2147483682" r:id="rId8"/>
    <p:sldLayoutId id="214748368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Usando SQL Dinámico en Bloques PL/QL</a:t>
            </a:r>
            <a:br>
              <a:rPr lang="es-CL" sz="5800" b="1" dirty="0"/>
            </a:b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436" y="226373"/>
            <a:ext cx="4600532" cy="813000"/>
          </a:xfrm>
        </p:spPr>
        <p:txBody>
          <a:bodyPr/>
          <a:lstStyle/>
          <a:p>
            <a:pPr lvl="0" defTabSz="457200">
              <a:defRPr/>
            </a:pPr>
            <a:r>
              <a:rPr lang="es-MX" sz="2800" b="1" dirty="0">
                <a:solidFill>
                  <a:prstClr val="white"/>
                </a:solidFill>
                <a:latin typeface="Calibri"/>
              </a:rPr>
              <a:t>Comparación de Ejecución   SQL Dinámico y Estático</a:t>
            </a:r>
            <a:endParaRPr lang="es-CL" sz="2800" b="1" dirty="0">
              <a:solidFill>
                <a:prstClr val="white"/>
              </a:solidFill>
              <a:latin typeface="Calibri"/>
            </a:endParaRPr>
          </a:p>
        </p:txBody>
      </p:sp>
      <p:pic>
        <p:nvPicPr>
          <p:cNvPr id="2" name="Imagen 1">
            <a:extLst>
              <a:ext uri="{FF2B5EF4-FFF2-40B4-BE49-F238E27FC236}">
                <a16:creationId xmlns:a16="http://schemas.microsoft.com/office/drawing/2014/main" id="{5712A439-C38F-4C3F-BB81-675D14119FAF}"/>
              </a:ext>
            </a:extLst>
          </p:cNvPr>
          <p:cNvPicPr>
            <a:picLocks noChangeAspect="1"/>
          </p:cNvPicPr>
          <p:nvPr/>
        </p:nvPicPr>
        <p:blipFill>
          <a:blip r:embed="rId3"/>
          <a:stretch>
            <a:fillRect/>
          </a:stretch>
        </p:blipFill>
        <p:spPr>
          <a:xfrm>
            <a:off x="42279" y="1361297"/>
            <a:ext cx="9059441" cy="5096698"/>
          </a:xfrm>
          <a:prstGeom prst="rect">
            <a:avLst/>
          </a:prstGeom>
        </p:spPr>
      </p:pic>
    </p:spTree>
    <p:extLst>
      <p:ext uri="{BB962C8B-B14F-4D97-AF65-F5344CB8AC3E}">
        <p14:creationId xmlns:p14="http://schemas.microsoft.com/office/powerpoint/2010/main" val="260323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1746738" y="3773203"/>
            <a:ext cx="7253637" cy="2146948"/>
          </a:xfrm>
        </p:spPr>
        <p:txBody>
          <a:bodyPr anchor="ctr" anchorCtr="0"/>
          <a:lstStyle/>
          <a:p>
            <a:r>
              <a:rPr lang="es-ES_tradnl" sz="4800" b="1" dirty="0"/>
              <a:t>Creación de Sentencias SQL Dinámicas usando NATIVE DYNAMIC SQL (NDS)  </a:t>
            </a:r>
          </a:p>
        </p:txBody>
      </p:sp>
    </p:spTree>
    <p:extLst>
      <p:ext uri="{BB962C8B-B14F-4D97-AF65-F5344CB8AC3E}">
        <p14:creationId xmlns:p14="http://schemas.microsoft.com/office/powerpoint/2010/main" val="167984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4727" y="212725"/>
            <a:ext cx="4668497" cy="813000"/>
          </a:xfrm>
        </p:spPr>
        <p:txBody>
          <a:bodyPr/>
          <a:lstStyle/>
          <a:p>
            <a:pPr lvl="0" defTabSz="457200">
              <a:defRPr/>
            </a:pPr>
            <a:r>
              <a:rPr lang="es-CL" sz="2800" b="1" dirty="0">
                <a:solidFill>
                  <a:prstClr val="white"/>
                </a:solidFill>
                <a:latin typeface="Calibri"/>
              </a:rPr>
              <a:t>NATIVE DYNAMIC SQL (NDS)</a:t>
            </a:r>
          </a:p>
        </p:txBody>
      </p:sp>
      <p:pic>
        <p:nvPicPr>
          <p:cNvPr id="8" name="Imagen 7">
            <a:extLst>
              <a:ext uri="{FF2B5EF4-FFF2-40B4-BE49-F238E27FC236}">
                <a16:creationId xmlns:a16="http://schemas.microsoft.com/office/drawing/2014/main" id="{E22FAC6C-7C52-4C91-87E7-CCB46294AE8C}"/>
              </a:ext>
            </a:extLst>
          </p:cNvPr>
          <p:cNvPicPr>
            <a:picLocks noChangeAspect="1"/>
          </p:cNvPicPr>
          <p:nvPr/>
        </p:nvPicPr>
        <p:blipFill>
          <a:blip r:embed="rId3"/>
          <a:stretch>
            <a:fillRect/>
          </a:stretch>
        </p:blipFill>
        <p:spPr>
          <a:xfrm>
            <a:off x="1608866" y="1077484"/>
            <a:ext cx="5861608" cy="5714106"/>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4727" y="212725"/>
            <a:ext cx="4668497" cy="813000"/>
          </a:xfrm>
        </p:spPr>
        <p:txBody>
          <a:bodyPr/>
          <a:lstStyle/>
          <a:p>
            <a:pPr lvl="0" defTabSz="457200">
              <a:defRPr/>
            </a:pPr>
            <a:r>
              <a:rPr lang="es-CL" sz="2800" b="1" dirty="0">
                <a:solidFill>
                  <a:prstClr val="white"/>
                </a:solidFill>
                <a:latin typeface="Calibri"/>
              </a:rPr>
              <a:t>NATIVE DYNAMIC SQL (NDS)</a:t>
            </a:r>
          </a:p>
        </p:txBody>
      </p:sp>
      <p:sp>
        <p:nvSpPr>
          <p:cNvPr id="4" name="Rectangle 3">
            <a:extLst>
              <a:ext uri="{FF2B5EF4-FFF2-40B4-BE49-F238E27FC236}">
                <a16:creationId xmlns:a16="http://schemas.microsoft.com/office/drawing/2014/main" id="{0DED6474-D5DF-4BE0-943D-A096812D3824}"/>
              </a:ext>
            </a:extLst>
          </p:cNvPr>
          <p:cNvSpPr txBox="1">
            <a:spLocks noChangeArrowheads="1"/>
          </p:cNvSpPr>
          <p:nvPr/>
        </p:nvSpPr>
        <p:spPr bwMode="auto">
          <a:xfrm>
            <a:off x="611188" y="392942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endParaRPr lang="es-CL" sz="2000" kern="1200" dirty="0">
              <a:solidFill>
                <a:prstClr val="black"/>
              </a:solidFill>
              <a:latin typeface="Calibri"/>
              <a:ea typeface="Arial Unicode MS"/>
              <a:cs typeface="Times New Roman" pitchFamily="18" charset="0"/>
            </a:endParaRPr>
          </a:p>
        </p:txBody>
      </p:sp>
      <p:sp>
        <p:nvSpPr>
          <p:cNvPr id="5" name="Text Box 5">
            <a:extLst>
              <a:ext uri="{FF2B5EF4-FFF2-40B4-BE49-F238E27FC236}">
                <a16:creationId xmlns:a16="http://schemas.microsoft.com/office/drawing/2014/main" id="{10B52A2B-6401-45D2-AAB4-A7D34663C2E8}"/>
              </a:ext>
            </a:extLst>
          </p:cNvPr>
          <p:cNvSpPr txBox="1">
            <a:spLocks noChangeArrowheads="1"/>
          </p:cNvSpPr>
          <p:nvPr/>
        </p:nvSpPr>
        <p:spPr bwMode="auto">
          <a:xfrm>
            <a:off x="1301365" y="4249599"/>
            <a:ext cx="6850990" cy="126745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EXECUTE IMMEDIATE </a:t>
            </a:r>
            <a:r>
              <a:rPr lang="en-US" sz="1600" b="1" i="1" dirty="0" err="1">
                <a:latin typeface="Calibri" panose="020F0502020204030204" pitchFamily="34" charset="0"/>
                <a:cs typeface="Calibri" panose="020F0502020204030204" pitchFamily="34" charset="0"/>
              </a:rPr>
              <a:t>string_dinámico</a:t>
            </a:r>
            <a:endParaRPr lang="en-US" sz="1600" b="1" i="1" dirty="0">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      [INTO {</a:t>
            </a:r>
            <a:r>
              <a:rPr lang="en-US" sz="1600" b="1" i="1" dirty="0">
                <a:latin typeface="Calibri" panose="020F0502020204030204" pitchFamily="34" charset="0"/>
                <a:cs typeface="Calibri" panose="020F0502020204030204" pitchFamily="34" charset="0"/>
              </a:rPr>
              <a:t>variable1</a:t>
            </a:r>
            <a:r>
              <a:rPr lang="en-US" sz="1600" b="1" dirty="0">
                <a:latin typeface="Calibri" panose="020F0502020204030204" pitchFamily="34" charset="0"/>
                <a:cs typeface="Calibri" panose="020F0502020204030204" pitchFamily="34" charset="0"/>
              </a:rPr>
              <a:t> </a:t>
            </a:r>
            <a:r>
              <a:rPr lang="en-US" sz="1600" b="1" i="1" dirty="0">
                <a:latin typeface="Calibri" panose="020F0502020204030204" pitchFamily="34" charset="0"/>
                <a:cs typeface="Calibri" panose="020F0502020204030204" pitchFamily="34" charset="0"/>
              </a:rPr>
              <a:t>[, variable2</a:t>
            </a:r>
            <a:r>
              <a:rPr lang="en-US" sz="1600" b="1" dirty="0">
                <a:latin typeface="Calibri" panose="020F0502020204030204" pitchFamily="34" charset="0"/>
                <a:cs typeface="Calibri" panose="020F0502020204030204" pitchFamily="34" charset="0"/>
              </a:rPr>
              <a:t>]... | INTO </a:t>
            </a:r>
            <a:r>
              <a:rPr lang="en-US" sz="1600" b="1" i="1" dirty="0" err="1">
                <a:latin typeface="Calibri" panose="020F0502020204030204" pitchFamily="34" charset="0"/>
                <a:cs typeface="Calibri" panose="020F0502020204030204" pitchFamily="34" charset="0"/>
              </a:rPr>
              <a:t>registro</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[USING [IN|OUT|IN OUT] </a:t>
            </a:r>
            <a:r>
              <a:rPr lang="en-US" sz="1600" b="1" i="1" dirty="0" err="1">
                <a:latin typeface="Calibri" panose="020F0502020204030204" pitchFamily="34" charset="0"/>
                <a:cs typeface="Calibri" panose="020F0502020204030204" pitchFamily="34" charset="0"/>
              </a:rPr>
              <a:t>argumento_bind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[RETURN[ING] INTO </a:t>
            </a:r>
            <a:r>
              <a:rPr lang="en-US" sz="1600" b="1" i="1" dirty="0" err="1">
                <a:latin typeface="Calibri" panose="020F0502020204030204" pitchFamily="34" charset="0"/>
                <a:cs typeface="Calibri" panose="020F0502020204030204" pitchFamily="34" charset="0"/>
              </a:rPr>
              <a:t>argumento_bind</a:t>
            </a:r>
            <a:r>
              <a:rPr lang="en-US"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6" name="Rectángulo redondeado 4">
            <a:extLst>
              <a:ext uri="{FF2B5EF4-FFF2-40B4-BE49-F238E27FC236}">
                <a16:creationId xmlns:a16="http://schemas.microsoft.com/office/drawing/2014/main" id="{5497802E-D6FF-479B-9452-0B272E2ED880}"/>
              </a:ext>
            </a:extLst>
          </p:cNvPr>
          <p:cNvSpPr/>
          <p:nvPr/>
        </p:nvSpPr>
        <p:spPr>
          <a:xfrm>
            <a:off x="2442072" y="1504336"/>
            <a:ext cx="2016000" cy="1872000"/>
          </a:xfrm>
          <a:prstGeom prst="roundRect">
            <a:avLst/>
          </a:prstGeom>
          <a:solidFill>
            <a:srgbClr val="17375E"/>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La cláusula INTO especifica las variables o registro en el que se recuperan los valores de la consulta de una sola fila</a:t>
            </a:r>
          </a:p>
        </p:txBody>
      </p:sp>
      <p:sp>
        <p:nvSpPr>
          <p:cNvPr id="7" name="Rectángulo redondeado 4">
            <a:extLst>
              <a:ext uri="{FF2B5EF4-FFF2-40B4-BE49-F238E27FC236}">
                <a16:creationId xmlns:a16="http://schemas.microsoft.com/office/drawing/2014/main" id="{7E5F523B-566E-4CD5-9EF9-908F0BE9391B}"/>
              </a:ext>
            </a:extLst>
          </p:cNvPr>
          <p:cNvSpPr/>
          <p:nvPr/>
        </p:nvSpPr>
        <p:spPr>
          <a:xfrm>
            <a:off x="4680925" y="1524541"/>
            <a:ext cx="2016000" cy="1872000"/>
          </a:xfrm>
          <a:prstGeom prst="roundRect">
            <a:avLst/>
          </a:prstGeom>
          <a:solidFill>
            <a:srgbClr val="86A33F"/>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La cláusula USING permite asignar los valores a de los parámetros </a:t>
            </a:r>
            <a:r>
              <a:rPr lang="es-MX" sz="1600" b="1" dirty="0" err="1">
                <a:solidFill>
                  <a:srgbClr val="FFFFFF"/>
                </a:solidFill>
                <a:latin typeface="Calibri" panose="020F0502020204030204" pitchFamily="34" charset="0"/>
                <a:cs typeface="Calibri" panose="020F0502020204030204" pitchFamily="34" charset="0"/>
              </a:rPr>
              <a:t>bind</a:t>
            </a:r>
            <a:r>
              <a:rPr lang="es-MX" sz="1600" b="1" dirty="0">
                <a:solidFill>
                  <a:srgbClr val="FFFFFF"/>
                </a:solidFill>
                <a:latin typeface="Calibri" panose="020F0502020204030204" pitchFamily="34" charset="0"/>
                <a:cs typeface="Calibri" panose="020F0502020204030204" pitchFamily="34" charset="0"/>
              </a:rPr>
              <a:t> de la sentencia SQL dinámica</a:t>
            </a:r>
          </a:p>
        </p:txBody>
      </p:sp>
      <p:sp>
        <p:nvSpPr>
          <p:cNvPr id="9" name="Rectángulo redondeado 4">
            <a:extLst>
              <a:ext uri="{FF2B5EF4-FFF2-40B4-BE49-F238E27FC236}">
                <a16:creationId xmlns:a16="http://schemas.microsoft.com/office/drawing/2014/main" id="{968C87CF-91AE-4950-97BA-0A4C8EE7A205}"/>
              </a:ext>
            </a:extLst>
          </p:cNvPr>
          <p:cNvSpPr/>
          <p:nvPr/>
        </p:nvSpPr>
        <p:spPr>
          <a:xfrm>
            <a:off x="203219" y="1504336"/>
            <a:ext cx="2016000" cy="1872000"/>
          </a:xfrm>
          <a:prstGeom prst="roundRect">
            <a:avLst/>
          </a:prstGeom>
          <a:solidFill>
            <a:srgbClr val="EC700A"/>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Se pueden usar literales numéricos, de caracteres y </a:t>
            </a:r>
            <a:r>
              <a:rPr lang="es-MX" sz="1600" b="1" dirty="0" err="1">
                <a:solidFill>
                  <a:srgbClr val="FFFFFF"/>
                </a:solidFill>
                <a:latin typeface="Calibri" panose="020F0502020204030204" pitchFamily="34" charset="0"/>
                <a:cs typeface="Calibri" panose="020F0502020204030204" pitchFamily="34" charset="0"/>
              </a:rPr>
              <a:t>string</a:t>
            </a:r>
            <a:r>
              <a:rPr lang="es-MX" sz="1600" b="1" dirty="0">
                <a:solidFill>
                  <a:srgbClr val="FFFFFF"/>
                </a:solidFill>
                <a:latin typeface="Calibri" panose="020F0502020204030204" pitchFamily="34" charset="0"/>
                <a:cs typeface="Calibri" panose="020F0502020204030204" pitchFamily="34" charset="0"/>
              </a:rPr>
              <a:t> como argumentos </a:t>
            </a:r>
            <a:r>
              <a:rPr lang="es-MX" sz="1600" b="1" dirty="0" err="1">
                <a:solidFill>
                  <a:srgbClr val="FFFFFF"/>
                </a:solidFill>
                <a:latin typeface="Calibri" panose="020F0502020204030204" pitchFamily="34" charset="0"/>
                <a:cs typeface="Calibri" panose="020F0502020204030204" pitchFamily="34" charset="0"/>
              </a:rPr>
              <a:t>bind</a:t>
            </a:r>
            <a:r>
              <a:rPr lang="es-MX" sz="1600" b="1" dirty="0">
                <a:solidFill>
                  <a:srgbClr val="FFFFFF"/>
                </a:solidFill>
                <a:latin typeface="Calibri" panose="020F0502020204030204" pitchFamily="34" charset="0"/>
                <a:cs typeface="Calibri" panose="020F0502020204030204" pitchFamily="34" charset="0"/>
              </a:rPr>
              <a:t>. No se pueden usar literales booleanos</a:t>
            </a:r>
          </a:p>
        </p:txBody>
      </p:sp>
      <p:sp>
        <p:nvSpPr>
          <p:cNvPr id="10" name="Rectángulo redondeado 4">
            <a:extLst>
              <a:ext uri="{FF2B5EF4-FFF2-40B4-BE49-F238E27FC236}">
                <a16:creationId xmlns:a16="http://schemas.microsoft.com/office/drawing/2014/main" id="{FD213F7E-F25B-4CCA-B079-826B85854D30}"/>
              </a:ext>
            </a:extLst>
          </p:cNvPr>
          <p:cNvSpPr/>
          <p:nvPr/>
        </p:nvSpPr>
        <p:spPr>
          <a:xfrm>
            <a:off x="6919778" y="1504336"/>
            <a:ext cx="2016000" cy="1872000"/>
          </a:xfrm>
          <a:prstGeom prst="roundRect">
            <a:avLst/>
          </a:prstGeom>
          <a:solidFill>
            <a:srgbClr val="B94441"/>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La clausula RETURN INTO solo se usa en las sentencias INSERT, UPDATE y DELETE que tienen una cláusula RETURN</a:t>
            </a:r>
          </a:p>
        </p:txBody>
      </p:sp>
    </p:spTree>
    <p:extLst>
      <p:ext uri="{BB962C8B-B14F-4D97-AF65-F5344CB8AC3E}">
        <p14:creationId xmlns:p14="http://schemas.microsoft.com/office/powerpoint/2010/main" val="351088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9220"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11" name="Rectangle 3">
            <a:extLst>
              <a:ext uri="{FF2B5EF4-FFF2-40B4-BE49-F238E27FC236}">
                <a16:creationId xmlns:a16="http://schemas.microsoft.com/office/drawing/2014/main" id="{C72136CE-8308-4AA7-AB4F-2767DF3B8315}"/>
              </a:ext>
            </a:extLst>
          </p:cNvPr>
          <p:cNvSpPr txBox="1">
            <a:spLocks noChangeArrowheads="1"/>
          </p:cNvSpPr>
          <p:nvPr/>
        </p:nvSpPr>
        <p:spPr bwMode="auto">
          <a:xfrm>
            <a:off x="611188" y="136159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2" name="Text Box 5">
            <a:extLst>
              <a:ext uri="{FF2B5EF4-FFF2-40B4-BE49-F238E27FC236}">
                <a16:creationId xmlns:a16="http://schemas.microsoft.com/office/drawing/2014/main" id="{71062E0C-713C-4846-A6CA-E5C09EFEF11C}"/>
              </a:ext>
            </a:extLst>
          </p:cNvPr>
          <p:cNvSpPr txBox="1">
            <a:spLocks noChangeArrowheads="1"/>
          </p:cNvSpPr>
          <p:nvPr/>
        </p:nvSpPr>
        <p:spPr bwMode="auto">
          <a:xfrm>
            <a:off x="952724" y="1733961"/>
            <a:ext cx="7402137" cy="17599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CREATE OR REPLACE FUNCTION FN_ELIMINA_FILAS(</a:t>
            </a:r>
            <a:r>
              <a:rPr lang="en-US" sz="1600" b="1" dirty="0" err="1">
                <a:latin typeface="Calibri" panose="020F0502020204030204" pitchFamily="34" charset="0"/>
                <a:cs typeface="Calibri" panose="020F0502020204030204" pitchFamily="34" charset="0"/>
              </a:rPr>
              <a:t>p_nombre_tabla</a:t>
            </a:r>
            <a:r>
              <a:rPr lang="en-US" sz="1600" b="1" dirty="0">
                <a:latin typeface="Calibri" panose="020F0502020204030204" pitchFamily="34" charset="0"/>
                <a:cs typeface="Calibri" panose="020F0502020204030204" pitchFamily="34" charset="0"/>
              </a:rPr>
              <a:t> VARCHAR2) </a:t>
            </a:r>
          </a:p>
          <a:p>
            <a:r>
              <a:rPr lang="en-US" sz="1600" b="1" dirty="0">
                <a:latin typeface="Calibri" panose="020F0502020204030204" pitchFamily="34" charset="0"/>
                <a:cs typeface="Calibri" panose="020F0502020204030204" pitchFamily="34" charset="0"/>
              </a:rPr>
              <a:t>RETURN NUMBER IS</a:t>
            </a:r>
          </a:p>
          <a:p>
            <a:r>
              <a:rPr lang="en-US" sz="1600" b="1" dirty="0">
                <a:latin typeface="Calibri" panose="020F0502020204030204" pitchFamily="34" charset="0"/>
                <a:cs typeface="Calibri" panose="020F0502020204030204" pitchFamily="34" charset="0"/>
              </a:rPr>
              <a:t>BEGIN</a:t>
            </a:r>
          </a:p>
          <a:p>
            <a:r>
              <a:rPr lang="en-US" sz="1600" b="1" dirty="0">
                <a:latin typeface="Calibri" panose="020F0502020204030204" pitchFamily="34" charset="0"/>
                <a:cs typeface="Calibri" panose="020F0502020204030204" pitchFamily="34" charset="0"/>
              </a:rPr>
              <a:t>  </a:t>
            </a:r>
            <a:r>
              <a:rPr lang="en-US" sz="1600" b="1" dirty="0">
                <a:solidFill>
                  <a:srgbClr val="C00000"/>
                </a:solidFill>
                <a:latin typeface="Calibri" panose="020F0502020204030204" pitchFamily="34" charset="0"/>
                <a:cs typeface="Calibri" panose="020F0502020204030204" pitchFamily="34" charset="0"/>
              </a:rPr>
              <a:t>EXECUTE IMMEDIATE 'DELETE FROM '|| </a:t>
            </a:r>
            <a:r>
              <a:rPr lang="en-US" sz="1600" b="1" dirty="0" err="1">
                <a:solidFill>
                  <a:srgbClr val="C00000"/>
                </a:solidFill>
                <a:latin typeface="Calibri" panose="020F0502020204030204" pitchFamily="34" charset="0"/>
                <a:cs typeface="Calibri" panose="020F0502020204030204" pitchFamily="34" charset="0"/>
              </a:rPr>
              <a:t>p_nombre_tabla</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a:t>
            </a:r>
            <a:r>
              <a:rPr lang="en-US" sz="1600" b="1" dirty="0">
                <a:solidFill>
                  <a:srgbClr val="0000DE"/>
                </a:solidFill>
                <a:latin typeface="Calibri" panose="020F0502020204030204" pitchFamily="34" charset="0"/>
                <a:cs typeface="Calibri" panose="020F0502020204030204" pitchFamily="34" charset="0"/>
              </a:rPr>
              <a:t>RETURN SQL%ROWCOUNT</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
        <p:nvSpPr>
          <p:cNvPr id="13" name="Text Box 5">
            <a:extLst>
              <a:ext uri="{FF2B5EF4-FFF2-40B4-BE49-F238E27FC236}">
                <a16:creationId xmlns:a16="http://schemas.microsoft.com/office/drawing/2014/main" id="{ED8FFDBA-B771-46A0-A904-9A67F9CA131B}"/>
              </a:ext>
            </a:extLst>
          </p:cNvPr>
          <p:cNvSpPr txBox="1">
            <a:spLocks noChangeArrowheads="1"/>
          </p:cNvSpPr>
          <p:nvPr/>
        </p:nvSpPr>
        <p:spPr bwMode="auto">
          <a:xfrm>
            <a:off x="967339" y="3765261"/>
            <a:ext cx="7387522" cy="102123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BEGIN</a:t>
            </a:r>
          </a:p>
          <a:p>
            <a:r>
              <a:rPr lang="en-US" sz="1600" b="1" dirty="0">
                <a:latin typeface="Calibri" panose="020F0502020204030204" pitchFamily="34" charset="0"/>
                <a:cs typeface="Calibri" panose="020F0502020204030204" pitchFamily="34" charset="0"/>
              </a:rPr>
              <a:t>  DBMS_OUTPUT.PUT_LINE('</a:t>
            </a:r>
            <a:r>
              <a:rPr lang="en-US" sz="1600" b="1" dirty="0" err="1">
                <a:latin typeface="Calibri" panose="020F0502020204030204" pitchFamily="34" charset="0"/>
                <a:cs typeface="Calibri" panose="020F0502020204030204" pitchFamily="34" charset="0"/>
              </a:rPr>
              <a:t>Filas</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eliminadas</a:t>
            </a:r>
            <a:r>
              <a:rPr lang="en-US" sz="1600" b="1" dirty="0">
                <a:latin typeface="Calibri" panose="020F0502020204030204" pitchFamily="34" charset="0"/>
                <a:cs typeface="Calibri" panose="020F0502020204030204" pitchFamily="34" charset="0"/>
              </a:rPr>
              <a:t>: ' || FN_ELIMINA_FILAS('</a:t>
            </a:r>
            <a:r>
              <a:rPr lang="en-US" sz="1600" b="1" dirty="0" err="1">
                <a:latin typeface="Calibri" panose="020F0502020204030204" pitchFamily="34" charset="0"/>
                <a:cs typeface="Calibri" panose="020F0502020204030204" pitchFamily="34" charset="0"/>
              </a:rPr>
              <a:t>temp_emp</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pic>
        <p:nvPicPr>
          <p:cNvPr id="14" name="Imagen 13" descr="Interfaz de usuario gráfica, Texto, Aplicación&#10;&#10;Descripción generada automáticamente">
            <a:extLst>
              <a:ext uri="{FF2B5EF4-FFF2-40B4-BE49-F238E27FC236}">
                <a16:creationId xmlns:a16="http://schemas.microsoft.com/office/drawing/2014/main" id="{0119B805-B21D-48D6-9C51-E5D6C2060149}"/>
              </a:ext>
            </a:extLst>
          </p:cNvPr>
          <p:cNvPicPr>
            <a:picLocks noChangeAspect="1"/>
          </p:cNvPicPr>
          <p:nvPr/>
        </p:nvPicPr>
        <p:blipFill>
          <a:blip r:embed="rId3"/>
          <a:stretch>
            <a:fillRect/>
          </a:stretch>
        </p:blipFill>
        <p:spPr>
          <a:xfrm>
            <a:off x="3198395" y="5228611"/>
            <a:ext cx="2371429" cy="1000000"/>
          </a:xfrm>
          <a:prstGeom prst="rect">
            <a:avLst/>
          </a:prstGeom>
        </p:spPr>
      </p:pic>
    </p:spTree>
    <p:extLst>
      <p:ext uri="{BB962C8B-B14F-4D97-AF65-F5344CB8AC3E}">
        <p14:creationId xmlns:p14="http://schemas.microsoft.com/office/powerpoint/2010/main" val="329034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54389"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7" name="Rectangle 3">
            <a:extLst>
              <a:ext uri="{FF2B5EF4-FFF2-40B4-BE49-F238E27FC236}">
                <a16:creationId xmlns:a16="http://schemas.microsoft.com/office/drawing/2014/main" id="{06C99D00-CF29-4DB1-A5EE-7BCB68FE0DF4}"/>
              </a:ext>
            </a:extLst>
          </p:cNvPr>
          <p:cNvSpPr txBox="1">
            <a:spLocks noChangeArrowheads="1"/>
          </p:cNvSpPr>
          <p:nvPr/>
        </p:nvSpPr>
        <p:spPr bwMode="auto">
          <a:xfrm>
            <a:off x="611188" y="119875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8" name="Text Box 5">
            <a:extLst>
              <a:ext uri="{FF2B5EF4-FFF2-40B4-BE49-F238E27FC236}">
                <a16:creationId xmlns:a16="http://schemas.microsoft.com/office/drawing/2014/main" id="{11B0929C-07FF-49A2-874D-839E79A02B71}"/>
              </a:ext>
            </a:extLst>
          </p:cNvPr>
          <p:cNvSpPr txBox="1">
            <a:spLocks noChangeArrowheads="1"/>
          </p:cNvSpPr>
          <p:nvPr/>
        </p:nvSpPr>
        <p:spPr bwMode="auto">
          <a:xfrm>
            <a:off x="589469" y="1483441"/>
            <a:ext cx="8304011" cy="496077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CREATE OR REPLACE FUNCTION FN_REAJUSTA_SALARIO</a:t>
            </a:r>
          </a:p>
          <a:p>
            <a:r>
              <a:rPr lang="en-US" sz="1600" b="1" dirty="0">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p_id_emp</a:t>
            </a:r>
            <a:r>
              <a:rPr lang="en-US" sz="1600" b="1" dirty="0">
                <a:latin typeface="Calibri" panose="020F0502020204030204" pitchFamily="34" charset="0"/>
                <a:cs typeface="Calibri" panose="020F0502020204030204" pitchFamily="34" charset="0"/>
              </a:rPr>
              <a:t> NUMBER, </a:t>
            </a:r>
          </a:p>
          <a:p>
            <a:r>
              <a:rPr lang="en-US" sz="1600" b="1" dirty="0">
                <a:latin typeface="Calibri" panose="020F0502020204030204" pitchFamily="34" charset="0"/>
                <a:cs typeface="Calibri" panose="020F0502020204030204" pitchFamily="34" charset="0"/>
              </a:rPr>
              <a:t> </a:t>
            </a:r>
            <a:r>
              <a:rPr lang="en-US" sz="1600" b="1" dirty="0" err="1">
                <a:solidFill>
                  <a:srgbClr val="008000"/>
                </a:solidFill>
                <a:latin typeface="Calibri" panose="020F0502020204030204" pitchFamily="34" charset="0"/>
                <a:cs typeface="Calibri" panose="020F0502020204030204" pitchFamily="34" charset="0"/>
              </a:rPr>
              <a:t>p_reajuste</a:t>
            </a:r>
            <a:r>
              <a:rPr lang="en-US" sz="1600" b="1" dirty="0">
                <a:latin typeface="Calibri" panose="020F0502020204030204" pitchFamily="34" charset="0"/>
                <a:cs typeface="Calibri" panose="020F0502020204030204" pitchFamily="34" charset="0"/>
              </a:rPr>
              <a:t> NUMBER) RETURN NUMBER IS</a:t>
            </a:r>
          </a:p>
          <a:p>
            <a:r>
              <a:rPr lang="en-US" sz="1600" b="1" dirty="0" err="1">
                <a:solidFill>
                  <a:srgbClr val="0000DE"/>
                </a:solidFill>
                <a:latin typeface="Calibri" panose="020F0502020204030204" pitchFamily="34" charset="0"/>
                <a:cs typeface="Calibri" panose="020F0502020204030204" pitchFamily="34" charset="0"/>
              </a:rPr>
              <a:t>v_sql_nds</a:t>
            </a:r>
            <a:r>
              <a:rPr lang="en-US" sz="1600" b="1" dirty="0">
                <a:solidFill>
                  <a:srgbClr val="C00000"/>
                </a:solidFill>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VARCHAR2(300);</a:t>
            </a:r>
          </a:p>
          <a:p>
            <a:r>
              <a:rPr lang="en-US" sz="1600" b="1" dirty="0" err="1">
                <a:solidFill>
                  <a:srgbClr val="7030A0"/>
                </a:solidFill>
                <a:latin typeface="Calibri" panose="020F0502020204030204" pitchFamily="34" charset="0"/>
                <a:cs typeface="Calibri" panose="020F0502020204030204" pitchFamily="34" charset="0"/>
              </a:rPr>
              <a:t>v_salario</a:t>
            </a:r>
            <a:r>
              <a:rPr lang="en-US" sz="1600" b="1" dirty="0">
                <a:latin typeface="Calibri" panose="020F0502020204030204" pitchFamily="34" charset="0"/>
                <a:cs typeface="Calibri" panose="020F0502020204030204" pitchFamily="34" charset="0"/>
              </a:rPr>
              <a:t> NUMBER(8);</a:t>
            </a:r>
          </a:p>
          <a:p>
            <a:r>
              <a:rPr lang="en-US" sz="1600" b="1" dirty="0">
                <a:latin typeface="Calibri" panose="020F0502020204030204" pitchFamily="34" charset="0"/>
                <a:cs typeface="Calibri" panose="020F0502020204030204" pitchFamily="34" charset="0"/>
              </a:rPr>
              <a:t>BEGIN</a:t>
            </a:r>
          </a:p>
          <a:p>
            <a:r>
              <a:rPr lang="en-US" sz="1600" b="1" dirty="0">
                <a:latin typeface="Calibri" panose="020F0502020204030204" pitchFamily="34" charset="0"/>
                <a:cs typeface="Calibri" panose="020F0502020204030204" pitchFamily="34" charset="0"/>
              </a:rPr>
              <a:t>   /* OPCIÓN 1: primero se </a:t>
            </a:r>
            <a:r>
              <a:rPr lang="en-US" sz="1600" b="1" dirty="0" err="1">
                <a:latin typeface="Calibri" panose="020F0502020204030204" pitchFamily="34" charset="0"/>
                <a:cs typeface="Calibri" panose="020F0502020204030204" pitchFamily="34" charset="0"/>
              </a:rPr>
              <a:t>crea</a:t>
            </a:r>
            <a:r>
              <a:rPr lang="en-US" sz="1600" b="1" dirty="0">
                <a:latin typeface="Calibri" panose="020F0502020204030204" pitchFamily="34" charset="0"/>
                <a:cs typeface="Calibri" panose="020F0502020204030204" pitchFamily="34" charset="0"/>
              </a:rPr>
              <a:t> la sentencia SQL </a:t>
            </a:r>
            <a:r>
              <a:rPr lang="en-US" sz="1600" b="1" dirty="0" err="1">
                <a:latin typeface="Calibri" panose="020F0502020204030204" pitchFamily="34" charset="0"/>
                <a:cs typeface="Calibri" panose="020F0502020204030204" pitchFamily="34" charset="0"/>
              </a:rPr>
              <a:t>dinámica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en</a:t>
            </a:r>
            <a:r>
              <a:rPr lang="en-US" sz="1600" b="1" dirty="0">
                <a:latin typeface="Calibri" panose="020F0502020204030204" pitchFamily="34" charset="0"/>
                <a:cs typeface="Calibri" panose="020F0502020204030204" pitchFamily="34" charset="0"/>
              </a:rPr>
              <a:t> una variable y </a:t>
            </a:r>
            <a:r>
              <a:rPr lang="en-US" sz="1600" b="1" dirty="0" err="1">
                <a:latin typeface="Calibri" panose="020F0502020204030204" pitchFamily="34" charset="0"/>
                <a:cs typeface="Calibri" panose="020F0502020204030204" pitchFamily="34" charset="0"/>
              </a:rPr>
              <a:t>después</a:t>
            </a:r>
            <a:r>
              <a:rPr lang="en-US" sz="1600" b="1" dirty="0">
                <a:latin typeface="Calibri" panose="020F0502020204030204" pitchFamily="34" charset="0"/>
                <a:cs typeface="Calibri" panose="020F0502020204030204" pitchFamily="34" charset="0"/>
              </a:rPr>
              <a:t> </a:t>
            </a:r>
          </a:p>
          <a:p>
            <a:r>
              <a:rPr lang="en-US" sz="1600" b="1" dirty="0">
                <a:latin typeface="Calibri" panose="020F0502020204030204" pitchFamily="34" charset="0"/>
                <a:cs typeface="Calibri" panose="020F0502020204030204" pitchFamily="34" charset="0"/>
              </a:rPr>
              <a:t>   se </a:t>
            </a:r>
            <a:r>
              <a:rPr lang="en-US" sz="1600" b="1" dirty="0" err="1">
                <a:latin typeface="Calibri" panose="020F0502020204030204" pitchFamily="34" charset="0"/>
                <a:cs typeface="Calibri" panose="020F0502020204030204" pitchFamily="34" charset="0"/>
              </a:rPr>
              <a:t>usa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esa</a:t>
            </a:r>
            <a:r>
              <a:rPr lang="en-US" sz="1600" b="1" dirty="0">
                <a:latin typeface="Calibri" panose="020F0502020204030204" pitchFamily="34" charset="0"/>
                <a:cs typeface="Calibri" panose="020F0502020204030204" pitchFamily="34" charset="0"/>
              </a:rPr>
              <a:t> variable </a:t>
            </a:r>
            <a:r>
              <a:rPr lang="en-US" sz="1600" b="1" dirty="0" err="1">
                <a:latin typeface="Calibri" panose="020F0502020204030204" pitchFamily="34" charset="0"/>
                <a:cs typeface="Calibri" panose="020F0502020204030204" pitchFamily="34" charset="0"/>
              </a:rPr>
              <a:t>en</a:t>
            </a:r>
            <a:r>
              <a:rPr lang="en-US" sz="1600" b="1" dirty="0">
                <a:latin typeface="Calibri" panose="020F0502020204030204" pitchFamily="34" charset="0"/>
                <a:cs typeface="Calibri" panose="020F0502020204030204" pitchFamily="34" charset="0"/>
              </a:rPr>
              <a:t> la sentencia EXECUTE IMMEDIATE */</a:t>
            </a:r>
          </a:p>
          <a:p>
            <a:r>
              <a:rPr lang="en-US" sz="1600" b="1" dirty="0">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v_sql_nds</a:t>
            </a:r>
            <a:r>
              <a:rPr lang="en-US" sz="1600" b="1" dirty="0">
                <a:solidFill>
                  <a:srgbClr val="C00000"/>
                </a:solidFill>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 'UPDATE </a:t>
            </a:r>
            <a:r>
              <a:rPr lang="en-US" sz="1600" b="1" dirty="0" err="1">
                <a:latin typeface="Calibri" panose="020F0502020204030204" pitchFamily="34" charset="0"/>
                <a:cs typeface="Calibri" panose="020F0502020204030204" pitchFamily="34" charset="0"/>
              </a:rPr>
              <a:t>empleados</a:t>
            </a:r>
            <a:r>
              <a:rPr lang="en-US" sz="1600" b="1" dirty="0">
                <a:latin typeface="Calibri" panose="020F0502020204030204" pitchFamily="34" charset="0"/>
                <a:cs typeface="Calibri" panose="020F0502020204030204" pitchFamily="34" charset="0"/>
              </a:rPr>
              <a:t> SET salary = ROUND(salary*(</a:t>
            </a:r>
            <a:r>
              <a:rPr lang="en-US" sz="1600" b="1" dirty="0">
                <a:solidFill>
                  <a:srgbClr val="008000"/>
                </a:solidFill>
                <a:latin typeface="Calibri" panose="020F0502020204030204" pitchFamily="34" charset="0"/>
                <a:cs typeface="Calibri" panose="020F0502020204030204" pitchFamily="34" charset="0"/>
              </a:rPr>
              <a:t>:b_porc_reajuste</a:t>
            </a:r>
            <a:r>
              <a:rPr lang="en-US" sz="1600" b="1" dirty="0">
                <a:latin typeface="Calibri" panose="020F0502020204030204" pitchFamily="34" charset="0"/>
                <a:cs typeface="Calibri" panose="020F0502020204030204" pitchFamily="34" charset="0"/>
              </a:rPr>
              <a:t>+1)) </a:t>
            </a:r>
          </a:p>
          <a:p>
            <a:r>
              <a:rPr lang="en-US" sz="1600" b="1" dirty="0">
                <a:latin typeface="Calibri" panose="020F0502020204030204" pitchFamily="34" charset="0"/>
                <a:cs typeface="Calibri" panose="020F0502020204030204" pitchFamily="34" charset="0"/>
              </a:rPr>
              <a:t>               WHERE </a:t>
            </a:r>
            <a:r>
              <a:rPr lang="en-US" sz="1600" b="1" dirty="0" err="1">
                <a:latin typeface="Calibri" panose="020F0502020204030204" pitchFamily="34" charset="0"/>
                <a:cs typeface="Calibri" panose="020F0502020204030204" pitchFamily="34" charset="0"/>
              </a:rPr>
              <a:t>employee_id</a:t>
            </a:r>
            <a:r>
              <a:rPr lang="en-US" sz="1600" b="1" dirty="0">
                <a:latin typeface="Calibri" panose="020F0502020204030204" pitchFamily="34" charset="0"/>
                <a:cs typeface="Calibri" panose="020F0502020204030204" pitchFamily="34" charset="0"/>
              </a:rPr>
              <a:t> =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b_empleado</a:t>
            </a:r>
            <a:endParaRPr lang="en-US" sz="1600" b="1" dirty="0">
              <a:solidFill>
                <a:srgbClr val="FF0000"/>
              </a:solidFill>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               RETURNING salary INTO </a:t>
            </a:r>
            <a:r>
              <a:rPr lang="en-US" sz="1600" b="1" dirty="0">
                <a:solidFill>
                  <a:srgbClr val="7030A0"/>
                </a:solidFill>
                <a:latin typeface="Calibri" panose="020F0502020204030204" pitchFamily="34" charset="0"/>
                <a:cs typeface="Calibri" panose="020F0502020204030204" pitchFamily="34" charset="0"/>
              </a:rPr>
              <a:t>:</a:t>
            </a:r>
            <a:r>
              <a:rPr lang="en-US" sz="1600" b="1" dirty="0" err="1">
                <a:solidFill>
                  <a:srgbClr val="7030A0"/>
                </a:solidFill>
                <a:latin typeface="Calibri" panose="020F0502020204030204" pitchFamily="34" charset="0"/>
                <a:cs typeface="Calibri" panose="020F0502020204030204" pitchFamily="34" charset="0"/>
              </a:rPr>
              <a:t>b_nuevo_salario</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a:t>
            </a:r>
            <a:r>
              <a:rPr lang="en-US" sz="1600" b="1" dirty="0">
                <a:solidFill>
                  <a:srgbClr val="C00000"/>
                </a:solidFill>
                <a:latin typeface="Calibri" panose="020F0502020204030204" pitchFamily="34" charset="0"/>
                <a:cs typeface="Calibri" panose="020F0502020204030204" pitchFamily="34" charset="0"/>
              </a:rPr>
              <a:t>EXECUTE IMMEDIATE</a:t>
            </a:r>
            <a:r>
              <a:rPr lang="en-US" sz="1600" b="1" dirty="0">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v_sql_nds</a:t>
            </a:r>
            <a:r>
              <a:rPr lang="en-US" sz="1600" b="1" dirty="0">
                <a:latin typeface="Calibri" panose="020F0502020204030204" pitchFamily="34" charset="0"/>
                <a:cs typeface="Calibri" panose="020F0502020204030204" pitchFamily="34" charset="0"/>
              </a:rPr>
              <a:t> USING </a:t>
            </a:r>
            <a:r>
              <a:rPr lang="en-US" sz="1600" b="1" dirty="0" err="1">
                <a:solidFill>
                  <a:srgbClr val="008000"/>
                </a:solidFill>
                <a:latin typeface="Calibri" panose="020F0502020204030204" pitchFamily="34" charset="0"/>
                <a:cs typeface="Calibri" panose="020F0502020204030204" pitchFamily="34" charset="0"/>
              </a:rPr>
              <a:t>p_reajuste</a:t>
            </a:r>
            <a:r>
              <a:rPr lang="en-US" sz="1600" b="1" dirty="0">
                <a:latin typeface="Calibri" panose="020F0502020204030204" pitchFamily="34" charset="0"/>
                <a:cs typeface="Calibri" panose="020F0502020204030204" pitchFamily="34" charset="0"/>
              </a:rPr>
              <a:t>, </a:t>
            </a:r>
            <a:r>
              <a:rPr lang="en-US" sz="1600" b="1" dirty="0" err="1">
                <a:solidFill>
                  <a:srgbClr val="FF0000"/>
                </a:solidFill>
                <a:latin typeface="Calibri" panose="020F0502020204030204" pitchFamily="34" charset="0"/>
                <a:cs typeface="Calibri" panose="020F0502020204030204" pitchFamily="34" charset="0"/>
              </a:rPr>
              <a:t>p_id_emp</a:t>
            </a:r>
            <a:r>
              <a:rPr lang="en-US" sz="1600" b="1" dirty="0">
                <a:latin typeface="Calibri" panose="020F0502020204030204" pitchFamily="34" charset="0"/>
                <a:cs typeface="Calibri" panose="020F0502020204030204" pitchFamily="34" charset="0"/>
              </a:rPr>
              <a:t> RETURNING INTO </a:t>
            </a:r>
            <a:r>
              <a:rPr lang="en-US" sz="1600" b="1" dirty="0" err="1">
                <a:solidFill>
                  <a:srgbClr val="7030A0"/>
                </a:solidFill>
                <a:latin typeface="Calibri" panose="020F0502020204030204" pitchFamily="34" charset="0"/>
                <a:cs typeface="Calibri" panose="020F0502020204030204" pitchFamily="34" charset="0"/>
              </a:rPr>
              <a:t>v_salario</a:t>
            </a:r>
            <a:r>
              <a:rPr lang="en-US" sz="1600" b="1" dirty="0">
                <a:latin typeface="Calibri" panose="020F0502020204030204" pitchFamily="34" charset="0"/>
                <a:cs typeface="Calibri" panose="020F0502020204030204" pitchFamily="34" charset="0"/>
              </a:rPr>
              <a:t>;   </a:t>
            </a:r>
          </a:p>
          <a:p>
            <a:r>
              <a:rPr lang="en-US" sz="1600" b="1" dirty="0">
                <a:latin typeface="Calibri" panose="020F0502020204030204" pitchFamily="34" charset="0"/>
                <a:cs typeface="Calibri" panose="020F0502020204030204" pitchFamily="34" charset="0"/>
              </a:rPr>
              <a:t>   /* OPCIÓN 2: Con EXECUTE IMMEDIATE se </a:t>
            </a:r>
            <a:r>
              <a:rPr lang="en-US" sz="1600" b="1" dirty="0" err="1">
                <a:latin typeface="Calibri" panose="020F0502020204030204" pitchFamily="34" charset="0"/>
                <a:cs typeface="Calibri" panose="020F0502020204030204" pitchFamily="34" charset="0"/>
              </a:rPr>
              <a:t>crea</a:t>
            </a:r>
            <a:r>
              <a:rPr lang="en-US" sz="1600" b="1" dirty="0">
                <a:latin typeface="Calibri" panose="020F0502020204030204" pitchFamily="34" charset="0"/>
                <a:cs typeface="Calibri" panose="020F0502020204030204" pitchFamily="34" charset="0"/>
              </a:rPr>
              <a:t> la sentencia SQL </a:t>
            </a:r>
            <a:r>
              <a:rPr lang="en-US" sz="1600" b="1" dirty="0" err="1">
                <a:latin typeface="Calibri" panose="020F0502020204030204" pitchFamily="34" charset="0"/>
                <a:cs typeface="Calibri" panose="020F0502020204030204" pitchFamily="34" charset="0"/>
              </a:rPr>
              <a:t>dinámica</a:t>
            </a:r>
            <a:r>
              <a:rPr lang="en-US" sz="1600" b="1" dirty="0">
                <a:latin typeface="Calibri" panose="020F0502020204030204" pitchFamily="34" charset="0"/>
                <a:cs typeface="Calibri" panose="020F0502020204030204" pitchFamily="34" charset="0"/>
              </a:rPr>
              <a:t> */</a:t>
            </a:r>
          </a:p>
          <a:p>
            <a:r>
              <a:rPr lang="en-US" sz="1600" b="1" dirty="0">
                <a:latin typeface="Calibri" panose="020F0502020204030204" pitchFamily="34" charset="0"/>
                <a:cs typeface="Calibri" panose="020F0502020204030204" pitchFamily="34" charset="0"/>
              </a:rPr>
              <a:t>      EXECUTE IMMEDIATE 'UPDATE </a:t>
            </a:r>
            <a:r>
              <a:rPr lang="en-US" sz="1600" b="1" dirty="0" err="1">
                <a:latin typeface="Calibri" panose="020F0502020204030204" pitchFamily="34" charset="0"/>
                <a:cs typeface="Calibri" panose="020F0502020204030204" pitchFamily="34" charset="0"/>
              </a:rPr>
              <a:t>empleados</a:t>
            </a:r>
            <a:r>
              <a:rPr lang="en-US" sz="1600" b="1" dirty="0">
                <a:latin typeface="Calibri" panose="020F0502020204030204" pitchFamily="34" charset="0"/>
                <a:cs typeface="Calibri" panose="020F0502020204030204" pitchFamily="34" charset="0"/>
              </a:rPr>
              <a:t> SET salary = ROUND(salary*(</a:t>
            </a:r>
            <a:r>
              <a:rPr lang="en-US" sz="1600" b="1" dirty="0">
                <a:solidFill>
                  <a:srgbClr val="008000"/>
                </a:solidFill>
                <a:latin typeface="Calibri" panose="020F0502020204030204" pitchFamily="34" charset="0"/>
                <a:cs typeface="Calibri" panose="020F0502020204030204" pitchFamily="34" charset="0"/>
              </a:rPr>
              <a:t>:b_porc_reajuste</a:t>
            </a:r>
            <a:r>
              <a:rPr lang="en-US" sz="1600" b="1" dirty="0">
                <a:latin typeface="Calibri" panose="020F0502020204030204" pitchFamily="34" charset="0"/>
                <a:cs typeface="Calibri" panose="020F0502020204030204" pitchFamily="34" charset="0"/>
              </a:rPr>
              <a:t>+1)) </a:t>
            </a:r>
          </a:p>
          <a:p>
            <a:r>
              <a:rPr lang="en-US" sz="1600" b="1" dirty="0">
                <a:latin typeface="Calibri" panose="020F0502020204030204" pitchFamily="34" charset="0"/>
                <a:cs typeface="Calibri" panose="020F0502020204030204" pitchFamily="34" charset="0"/>
              </a:rPr>
              <a:t>                         WHERE </a:t>
            </a:r>
            <a:r>
              <a:rPr lang="en-US" sz="1600" b="1" dirty="0" err="1">
                <a:latin typeface="Calibri" panose="020F0502020204030204" pitchFamily="34" charset="0"/>
                <a:cs typeface="Calibri" panose="020F0502020204030204" pitchFamily="34" charset="0"/>
              </a:rPr>
              <a:t>employee_id</a:t>
            </a:r>
            <a:r>
              <a:rPr lang="en-US" sz="1600" b="1" dirty="0">
                <a:latin typeface="Calibri" panose="020F0502020204030204" pitchFamily="34" charset="0"/>
                <a:cs typeface="Calibri" panose="020F0502020204030204" pitchFamily="34" charset="0"/>
              </a:rPr>
              <a:t> =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b_empleado</a:t>
            </a:r>
            <a:r>
              <a:rPr lang="en-US" sz="1600" b="1" dirty="0">
                <a:latin typeface="Calibri" panose="020F0502020204030204" pitchFamily="34" charset="0"/>
                <a:cs typeface="Calibri" panose="020F0502020204030204" pitchFamily="34" charset="0"/>
              </a:rPr>
              <a:t> </a:t>
            </a:r>
          </a:p>
          <a:p>
            <a:r>
              <a:rPr lang="en-US" sz="1600" b="1" dirty="0">
                <a:latin typeface="Calibri" panose="020F0502020204030204" pitchFamily="34" charset="0"/>
                <a:cs typeface="Calibri" panose="020F0502020204030204" pitchFamily="34" charset="0"/>
              </a:rPr>
              <a:t>                         RETURNING salary INTO </a:t>
            </a:r>
            <a:r>
              <a:rPr lang="en-US" sz="1600" b="1" dirty="0">
                <a:solidFill>
                  <a:srgbClr val="7030A0"/>
                </a:solidFill>
                <a:latin typeface="Calibri" panose="020F0502020204030204" pitchFamily="34" charset="0"/>
                <a:cs typeface="Calibri" panose="020F0502020204030204" pitchFamily="34" charset="0"/>
              </a:rPr>
              <a:t>:</a:t>
            </a:r>
            <a:r>
              <a:rPr lang="en-US" sz="1600" b="1" dirty="0" err="1">
                <a:solidFill>
                  <a:srgbClr val="7030A0"/>
                </a:solidFill>
                <a:latin typeface="Calibri" panose="020F0502020204030204" pitchFamily="34" charset="0"/>
                <a:cs typeface="Calibri" panose="020F0502020204030204" pitchFamily="34" charset="0"/>
              </a:rPr>
              <a:t>b_nuevo_salario</a:t>
            </a:r>
            <a:r>
              <a:rPr lang="en-US" sz="1600" b="1" dirty="0">
                <a:solidFill>
                  <a:srgbClr val="7030A0"/>
                </a:solidFill>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USING </a:t>
            </a:r>
            <a:r>
              <a:rPr lang="en-US" sz="1600" b="1" dirty="0" err="1">
                <a:solidFill>
                  <a:srgbClr val="008000"/>
                </a:solidFill>
                <a:latin typeface="Calibri" panose="020F0502020204030204" pitchFamily="34" charset="0"/>
                <a:cs typeface="Calibri" panose="020F0502020204030204" pitchFamily="34" charset="0"/>
              </a:rPr>
              <a:t>p_reajuste</a:t>
            </a:r>
            <a:r>
              <a:rPr lang="en-US" sz="1600" b="1" dirty="0">
                <a:latin typeface="Calibri" panose="020F0502020204030204" pitchFamily="34" charset="0"/>
                <a:cs typeface="Calibri" panose="020F0502020204030204" pitchFamily="34" charset="0"/>
              </a:rPr>
              <a:t>, </a:t>
            </a:r>
            <a:r>
              <a:rPr lang="en-US" sz="1600" b="1" dirty="0" err="1">
                <a:solidFill>
                  <a:srgbClr val="FF0000"/>
                </a:solidFill>
                <a:latin typeface="Calibri" panose="020F0502020204030204" pitchFamily="34" charset="0"/>
                <a:cs typeface="Calibri" panose="020F0502020204030204" pitchFamily="34" charset="0"/>
              </a:rPr>
              <a:t>p_id_emp</a:t>
            </a:r>
            <a:r>
              <a:rPr lang="en-US" sz="1600" b="1" dirty="0">
                <a:latin typeface="Calibri" panose="020F0502020204030204" pitchFamily="34" charset="0"/>
                <a:cs typeface="Calibri" panose="020F0502020204030204" pitchFamily="34" charset="0"/>
              </a:rPr>
              <a:t> RETURNING INTO </a:t>
            </a:r>
            <a:r>
              <a:rPr lang="en-US" sz="1600" b="1" dirty="0" err="1">
                <a:solidFill>
                  <a:srgbClr val="7030A0"/>
                </a:solidFill>
                <a:latin typeface="Calibri" panose="020F0502020204030204" pitchFamily="34" charset="0"/>
                <a:cs typeface="Calibri" panose="020F0502020204030204" pitchFamily="34" charset="0"/>
              </a:rPr>
              <a:t>v_salario</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   RETURN </a:t>
            </a:r>
            <a:r>
              <a:rPr lang="en-US" sz="1600" b="1" dirty="0" err="1">
                <a:solidFill>
                  <a:srgbClr val="7030A0"/>
                </a:solidFill>
                <a:latin typeface="Calibri" panose="020F0502020204030204" pitchFamily="34" charset="0"/>
                <a:cs typeface="Calibri" panose="020F0502020204030204" pitchFamily="34" charset="0"/>
              </a:rPr>
              <a:t>v_salario</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3263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6112"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5" name="Rectangle 3">
            <a:extLst>
              <a:ext uri="{FF2B5EF4-FFF2-40B4-BE49-F238E27FC236}">
                <a16:creationId xmlns:a16="http://schemas.microsoft.com/office/drawing/2014/main" id="{6E4FF41B-A4A5-48DD-858C-150C3A108DE2}"/>
              </a:ext>
            </a:extLst>
          </p:cNvPr>
          <p:cNvSpPr txBox="1">
            <a:spLocks noChangeArrowheads="1"/>
          </p:cNvSpPr>
          <p:nvPr/>
        </p:nvSpPr>
        <p:spPr bwMode="auto">
          <a:xfrm>
            <a:off x="611188" y="1098545"/>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6" name="Text Box 5">
            <a:extLst>
              <a:ext uri="{FF2B5EF4-FFF2-40B4-BE49-F238E27FC236}">
                <a16:creationId xmlns:a16="http://schemas.microsoft.com/office/drawing/2014/main" id="{BE322D09-BBEB-43EC-8597-32FA78D24B80}"/>
              </a:ext>
            </a:extLst>
          </p:cNvPr>
          <p:cNvSpPr txBox="1">
            <a:spLocks noChangeArrowheads="1"/>
          </p:cNvSpPr>
          <p:nvPr/>
        </p:nvSpPr>
        <p:spPr bwMode="auto">
          <a:xfrm>
            <a:off x="450938" y="1370707"/>
            <a:ext cx="8192022" cy="55092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PROCEDURE SP_REAJUSTE_SALARIO_ANUAL (</a:t>
            </a:r>
            <a:r>
              <a:rPr lang="en-US" b="1" dirty="0" err="1">
                <a:latin typeface="Calibri" panose="020F0502020204030204" pitchFamily="34" charset="0"/>
                <a:cs typeface="Calibri" panose="020F0502020204030204" pitchFamily="34" charset="0"/>
              </a:rPr>
              <a:t>p_anno_reajuste</a:t>
            </a:r>
            <a:r>
              <a:rPr lang="en-US" b="1" dirty="0">
                <a:latin typeface="Calibri" panose="020F0502020204030204" pitchFamily="34" charset="0"/>
                <a:cs typeface="Calibri" panose="020F0502020204030204" pitchFamily="34" charset="0"/>
              </a:rPr>
              <a:t> NUMBER) IS</a:t>
            </a:r>
          </a:p>
          <a:p>
            <a:r>
              <a:rPr lang="en-US" b="1" dirty="0">
                <a:latin typeface="Calibri" panose="020F0502020204030204" pitchFamily="34" charset="0"/>
                <a:cs typeface="Calibri" panose="020F0502020204030204" pitchFamily="34" charset="0"/>
              </a:rPr>
              <a:t>CURSOR </a:t>
            </a:r>
            <a:r>
              <a:rPr lang="en-US" b="1" dirty="0" err="1">
                <a:latin typeface="Calibri" panose="020F0502020204030204" pitchFamily="34" charset="0"/>
                <a:cs typeface="Calibri" panose="020F0502020204030204" pitchFamily="34" charset="0"/>
              </a:rPr>
              <a:t>cur_depto</a:t>
            </a:r>
            <a:r>
              <a:rPr lang="en-US" b="1" dirty="0">
                <a:latin typeface="Calibri" panose="020F0502020204030204" pitchFamily="34" charset="0"/>
                <a:cs typeface="Calibri" panose="020F0502020204030204" pitchFamily="34" charset="0"/>
              </a:rPr>
              <a:t> IS</a:t>
            </a:r>
          </a:p>
          <a:p>
            <a:r>
              <a:rPr lang="en-US" b="1" dirty="0">
                <a:latin typeface="Calibri" panose="020F0502020204030204" pitchFamily="34" charset="0"/>
                <a:cs typeface="Calibri" panose="020F0502020204030204" pitchFamily="34" charset="0"/>
              </a:rPr>
              <a:t>       SELECT DISTINCT </a:t>
            </a:r>
            <a:r>
              <a:rPr lang="en-US" b="1" dirty="0" err="1">
                <a:latin typeface="Calibri" panose="020F0502020204030204" pitchFamily="34" charset="0"/>
                <a:cs typeface="Calibri" panose="020F0502020204030204" pitchFamily="34" charset="0"/>
              </a:rPr>
              <a:t>department_id</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FROM employees</a:t>
            </a:r>
          </a:p>
          <a:p>
            <a:r>
              <a:rPr lang="en-US" b="1" dirty="0">
                <a:latin typeface="Calibri" panose="020F0502020204030204" pitchFamily="34" charset="0"/>
                <a:cs typeface="Calibri" panose="020F0502020204030204" pitchFamily="34" charset="0"/>
              </a:rPr>
              <a:t>        ORDER BY </a:t>
            </a:r>
            <a:r>
              <a:rPr lang="en-US" b="1" dirty="0" err="1">
                <a:latin typeface="Calibri" panose="020F0502020204030204" pitchFamily="34" charset="0"/>
                <a:cs typeface="Calibri" panose="020F0502020204030204" pitchFamily="34" charset="0"/>
              </a:rPr>
              <a:t>department_id</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CURSOR </a:t>
            </a:r>
            <a:r>
              <a:rPr lang="en-US" b="1" dirty="0" err="1">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p_id_depto</a:t>
            </a:r>
            <a:r>
              <a:rPr lang="en-US" b="1" dirty="0">
                <a:latin typeface="Calibri" panose="020F0502020204030204" pitchFamily="34" charset="0"/>
                <a:cs typeface="Calibri" panose="020F0502020204030204" pitchFamily="34" charset="0"/>
              </a:rPr>
              <a:t> NUMBER) IS</a:t>
            </a:r>
          </a:p>
          <a:p>
            <a:r>
              <a:rPr lang="en-US" b="1" dirty="0">
                <a:latin typeface="Calibri" panose="020F0502020204030204" pitchFamily="34" charset="0"/>
                <a:cs typeface="Calibri" panose="020F0502020204030204" pitchFamily="34" charset="0"/>
              </a:rPr>
              <a:t>      SELECT </a:t>
            </a:r>
            <a:r>
              <a:rPr lang="en-US" b="1" dirty="0" err="1">
                <a:latin typeface="Calibri" panose="020F0502020204030204" pitchFamily="34" charset="0"/>
                <a:cs typeface="Calibri" panose="020F0502020204030204" pitchFamily="34" charset="0"/>
              </a:rPr>
              <a:t>e.employee_id</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e.salary</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FROM employees e</a:t>
            </a:r>
          </a:p>
          <a:p>
            <a:r>
              <a:rPr lang="en-US" b="1" dirty="0">
                <a:latin typeface="Calibri" panose="020F0502020204030204" pitchFamily="34" charset="0"/>
                <a:cs typeface="Calibri" panose="020F0502020204030204" pitchFamily="34" charset="0"/>
              </a:rPr>
              <a:t>       WHERE NVL(e.department_id,0) = </a:t>
            </a:r>
            <a:r>
              <a:rPr lang="en-US" b="1" dirty="0" err="1">
                <a:latin typeface="Calibri" panose="020F0502020204030204" pitchFamily="34" charset="0"/>
                <a:cs typeface="Calibri" panose="020F0502020204030204" pitchFamily="34" charset="0"/>
              </a:rPr>
              <a:t>p_id_depto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ORDER BY </a:t>
            </a:r>
            <a:r>
              <a:rPr lang="en-US" b="1" dirty="0" err="1">
                <a:latin typeface="Calibri" panose="020F0502020204030204" pitchFamily="34" charset="0"/>
                <a:cs typeface="Calibri" panose="020F0502020204030204" pitchFamily="34" charset="0"/>
              </a:rPr>
              <a:t>e.employee_id</a:t>
            </a:r>
            <a:r>
              <a:rPr lang="en-US" b="1" dirty="0">
                <a:latin typeface="Calibri" panose="020F0502020204030204" pitchFamily="34" charset="0"/>
                <a:cs typeface="Calibri" panose="020F0502020204030204" pitchFamily="34" charset="0"/>
              </a:rPr>
              <a:t>;</a:t>
            </a:r>
          </a:p>
          <a:p>
            <a:r>
              <a:rPr lang="en-US" b="1" dirty="0" err="1">
                <a:latin typeface="Calibri" panose="020F0502020204030204" pitchFamily="34" charset="0"/>
                <a:cs typeface="Calibri" panose="020F0502020204030204" pitchFamily="34" charset="0"/>
              </a:rPr>
              <a:t>v_sal_reaj</a:t>
            </a:r>
            <a:r>
              <a:rPr lang="en-US" b="1" dirty="0">
                <a:latin typeface="Calibri" panose="020F0502020204030204" pitchFamily="34" charset="0"/>
                <a:cs typeface="Calibri" panose="020F0502020204030204" pitchFamily="34" charset="0"/>
              </a:rPr>
              <a:t> NUMBER(8);</a:t>
            </a:r>
          </a:p>
          <a:p>
            <a:r>
              <a:rPr lang="en-US" b="1" dirty="0" err="1">
                <a:latin typeface="Calibri" panose="020F0502020204030204" pitchFamily="34" charset="0"/>
                <a:cs typeface="Calibri" panose="020F0502020204030204" pitchFamily="34" charset="0"/>
              </a:rPr>
              <a:t>v_sal_sinreaj_depto</a:t>
            </a:r>
            <a:r>
              <a:rPr lang="en-US" b="1" dirty="0">
                <a:latin typeface="Calibri" panose="020F0502020204030204" pitchFamily="34" charset="0"/>
                <a:cs typeface="Calibri" panose="020F0502020204030204" pitchFamily="34" charset="0"/>
              </a:rPr>
              <a:t> NUMBER(15);</a:t>
            </a:r>
          </a:p>
          <a:p>
            <a:r>
              <a:rPr lang="en-US" b="1" dirty="0" err="1">
                <a:latin typeface="Calibri" panose="020F0502020204030204" pitchFamily="34" charset="0"/>
                <a:cs typeface="Calibri" panose="020F0502020204030204" pitchFamily="34" charset="0"/>
              </a:rPr>
              <a:t>v_sal_reaj_depto</a:t>
            </a:r>
            <a:r>
              <a:rPr lang="en-US" b="1" dirty="0">
                <a:latin typeface="Calibri" panose="020F0502020204030204" pitchFamily="34" charset="0"/>
                <a:cs typeface="Calibri" panose="020F0502020204030204" pitchFamily="34" charset="0"/>
              </a:rPr>
              <a:t> NUMBER(15);</a:t>
            </a:r>
          </a:p>
          <a:p>
            <a:r>
              <a:rPr lang="en-US" b="1" dirty="0" err="1">
                <a:latin typeface="Calibri" panose="020F0502020204030204" pitchFamily="34" charset="0"/>
                <a:cs typeface="Calibri" panose="020F0502020204030204" pitchFamily="34" charset="0"/>
              </a:rPr>
              <a:t>v_porc_reaj</a:t>
            </a:r>
            <a:r>
              <a:rPr lang="en-US" b="1" dirty="0">
                <a:latin typeface="Calibri" panose="020F0502020204030204" pitchFamily="34" charset="0"/>
                <a:cs typeface="Calibri" panose="020F0502020204030204" pitchFamily="34" charset="0"/>
              </a:rPr>
              <a:t> NUMBER(4,3);</a:t>
            </a:r>
          </a:p>
          <a:p>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VARCHAR2(200);</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EXECUTE IMMEDIATE 'TRUNCATE TABLE DETALLE_REAJUSTE_ANUAL';</a:t>
            </a:r>
          </a:p>
          <a:p>
            <a:r>
              <a:rPr lang="en-US" b="1" dirty="0">
                <a:latin typeface="Calibri" panose="020F0502020204030204" pitchFamily="34" charset="0"/>
                <a:cs typeface="Calibri" panose="020F0502020204030204" pitchFamily="34" charset="0"/>
              </a:rPr>
              <a:t>EXECUTE IMMEDIATE 'TRUNCATE TABLE RESUMEN_GASTO_REAJ_POR_DEPTO';</a:t>
            </a:r>
          </a:p>
          <a:p>
            <a:r>
              <a:rPr lang="en-US" b="1" dirty="0">
                <a:latin typeface="Calibri" panose="020F0502020204030204" pitchFamily="34" charset="0"/>
                <a:cs typeface="Calibri" panose="020F0502020204030204" pitchFamily="34" charset="0"/>
              </a:rPr>
              <a:t>EXECUTE IMMEDIATE 'TRUNCATE TABLE ERROR_PROCESO';</a:t>
            </a:r>
          </a:p>
          <a:p>
            <a:r>
              <a:rPr lang="en-US" b="1" dirty="0">
                <a:latin typeface="Calibri" panose="020F0502020204030204" pitchFamily="34" charset="0"/>
                <a:cs typeface="Calibri" panose="020F0502020204030204" pitchFamily="34" charset="0"/>
              </a:rPr>
              <a:t>EXECUTE IMMEDIATE 'DROP SEQUENCE SEQ_ERROR_PROC';</a:t>
            </a:r>
          </a:p>
          <a:p>
            <a:r>
              <a:rPr lang="en-US" b="1" dirty="0">
                <a:latin typeface="Calibri" panose="020F0502020204030204" pitchFamily="34" charset="0"/>
                <a:cs typeface="Calibri" panose="020F0502020204030204" pitchFamily="34" charset="0"/>
              </a:rPr>
              <a:t>EXECUTE IMMEDIATE 'CREATE SEQUENCE SEQ_ERROR_PROC';</a:t>
            </a:r>
          </a:p>
          <a:p>
            <a:r>
              <a:rPr lang="en-US" b="1" dirty="0">
                <a:latin typeface="Calibri" panose="020F0502020204030204" pitchFamily="34" charset="0"/>
                <a:cs typeface="Calibri" panose="020F0502020204030204" pitchFamily="34" charset="0"/>
              </a:rPr>
              <a:t>FOR </a:t>
            </a:r>
            <a:r>
              <a:rPr lang="en-US" b="1" dirty="0" err="1">
                <a:latin typeface="Calibri" panose="020F0502020204030204" pitchFamily="34" charset="0"/>
                <a:cs typeface="Calibri" panose="020F0502020204030204" pitchFamily="34" charset="0"/>
              </a:rPr>
              <a:t>reg_depto</a:t>
            </a:r>
            <a:r>
              <a:rPr lang="en-US" b="1" dirty="0">
                <a:latin typeface="Calibri" panose="020F0502020204030204" pitchFamily="34" charset="0"/>
                <a:cs typeface="Calibri" panose="020F0502020204030204" pitchFamily="34" charset="0"/>
              </a:rPr>
              <a:t> IN </a:t>
            </a:r>
            <a:r>
              <a:rPr lang="en-US" b="1" dirty="0" err="1">
                <a:latin typeface="Calibri" panose="020F0502020204030204" pitchFamily="34" charset="0"/>
                <a:cs typeface="Calibri" panose="020F0502020204030204" pitchFamily="34" charset="0"/>
              </a:rPr>
              <a:t>cur_depto</a:t>
            </a:r>
            <a:r>
              <a:rPr lang="en-US" b="1" dirty="0">
                <a:latin typeface="Calibri" panose="020F0502020204030204" pitchFamily="34" charset="0"/>
                <a:cs typeface="Calibri" panose="020F0502020204030204" pitchFamily="34" charset="0"/>
              </a:rPr>
              <a:t> LOOP</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v_sal_reaj_depto</a:t>
            </a:r>
            <a:r>
              <a:rPr lang="en-US" b="1" dirty="0">
                <a:latin typeface="Calibri" panose="020F0502020204030204" pitchFamily="34" charset="0"/>
                <a:cs typeface="Calibri" panose="020F0502020204030204" pitchFamily="34" charset="0"/>
              </a:rPr>
              <a:t>:=0;</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v_sal_sinreaj_depto</a:t>
            </a:r>
            <a:r>
              <a:rPr lang="en-US" b="1" dirty="0">
                <a:latin typeface="Calibri" panose="020F0502020204030204" pitchFamily="34" charset="0"/>
                <a:cs typeface="Calibri" panose="020F0502020204030204" pitchFamily="34" charset="0"/>
              </a:rPr>
              <a:t>:=0;</a:t>
            </a:r>
          </a:p>
          <a:p>
            <a:r>
              <a:rPr lang="en-US" b="1" dirty="0">
                <a:solidFill>
                  <a:srgbClr val="FF0000"/>
                </a:solidFill>
                <a:latin typeface="Calibri" panose="020F0502020204030204" pitchFamily="34" charset="0"/>
                <a:cs typeface="Calibri" panose="020F0502020204030204" pitchFamily="34" charset="0"/>
              </a:rPr>
              <a:t>-- El </a:t>
            </a:r>
            <a:r>
              <a:rPr lang="en-US" b="1" dirty="0" err="1">
                <a:solidFill>
                  <a:srgbClr val="FF0000"/>
                </a:solidFill>
                <a:latin typeface="Calibri" panose="020F0502020204030204" pitchFamily="34" charset="0"/>
                <a:cs typeface="Calibri" panose="020F0502020204030204" pitchFamily="34" charset="0"/>
              </a:rPr>
              <a:t>bloque</a:t>
            </a:r>
            <a:r>
              <a:rPr lang="en-US" b="1" dirty="0">
                <a:solidFill>
                  <a:srgbClr val="FF0000"/>
                </a:solidFill>
                <a:latin typeface="Calibri" panose="020F0502020204030204" pitchFamily="34" charset="0"/>
                <a:cs typeface="Calibri" panose="020F0502020204030204" pitchFamily="34" charset="0"/>
              </a:rPr>
              <a:t> continua </a:t>
            </a:r>
            <a:r>
              <a:rPr lang="en-US" b="1" dirty="0" err="1">
                <a:solidFill>
                  <a:srgbClr val="FF0000"/>
                </a:solidFill>
                <a:latin typeface="Calibri" panose="020F0502020204030204" pitchFamily="34" charset="0"/>
                <a:cs typeface="Calibri" panose="020F0502020204030204" pitchFamily="34" charset="0"/>
              </a:rPr>
              <a:t>en</a:t>
            </a:r>
            <a:r>
              <a:rPr lang="en-US" b="1" dirty="0">
                <a:solidFill>
                  <a:srgbClr val="FF0000"/>
                </a:solidFill>
                <a:latin typeface="Calibri" panose="020F0502020204030204" pitchFamily="34" charset="0"/>
                <a:cs typeface="Calibri" panose="020F0502020204030204" pitchFamily="34" charset="0"/>
              </a:rPr>
              <a:t> la </a:t>
            </a:r>
            <a:r>
              <a:rPr lang="en-US" b="1" dirty="0" err="1">
                <a:solidFill>
                  <a:srgbClr val="FF0000"/>
                </a:solidFill>
                <a:latin typeface="Calibri" panose="020F0502020204030204" pitchFamily="34" charset="0"/>
                <a:cs typeface="Calibri" panose="020F0502020204030204" pitchFamily="34" charset="0"/>
              </a:rPr>
              <a:t>siguiente</a:t>
            </a:r>
            <a:r>
              <a:rPr lang="en-US" b="1" dirty="0">
                <a:solidFill>
                  <a:srgbClr val="FF0000"/>
                </a:solidFill>
                <a:latin typeface="Calibri" panose="020F0502020204030204" pitchFamily="34" charset="0"/>
                <a:cs typeface="Calibri" panose="020F0502020204030204" pitchFamily="34" charset="0"/>
              </a:rPr>
              <a:t> PPT</a:t>
            </a:r>
          </a:p>
        </p:txBody>
      </p:sp>
    </p:spTree>
    <p:extLst>
      <p:ext uri="{BB962C8B-B14F-4D97-AF65-F5344CB8AC3E}">
        <p14:creationId xmlns:p14="http://schemas.microsoft.com/office/powerpoint/2010/main" val="224626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77835"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7" name="Text Box 5">
            <a:extLst>
              <a:ext uri="{FF2B5EF4-FFF2-40B4-BE49-F238E27FC236}">
                <a16:creationId xmlns:a16="http://schemas.microsoft.com/office/drawing/2014/main" id="{CD976BDB-E774-4660-882C-9975D268A6EF}"/>
              </a:ext>
            </a:extLst>
          </p:cNvPr>
          <p:cNvSpPr txBox="1">
            <a:spLocks noChangeArrowheads="1"/>
          </p:cNvSpPr>
          <p:nvPr/>
        </p:nvSpPr>
        <p:spPr bwMode="auto">
          <a:xfrm>
            <a:off x="564418" y="1095135"/>
            <a:ext cx="8091067" cy="572464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endParaRPr lang="en-US" sz="800"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FOR </a:t>
            </a:r>
            <a:r>
              <a:rPr lang="en-US" b="1" dirty="0" err="1">
                <a:latin typeface="Calibri" panose="020F0502020204030204" pitchFamily="34" charset="0"/>
                <a:cs typeface="Calibri" panose="020F0502020204030204" pitchFamily="34" charset="0"/>
              </a:rPr>
              <a:t>reg_empleado</a:t>
            </a:r>
            <a:r>
              <a:rPr lang="en-US" b="1" dirty="0">
                <a:latin typeface="Calibri" panose="020F0502020204030204" pitchFamily="34" charset="0"/>
                <a:cs typeface="Calibri" panose="020F0502020204030204" pitchFamily="34" charset="0"/>
              </a:rPr>
              <a:t> IN </a:t>
            </a:r>
            <a:r>
              <a:rPr lang="en-US" b="1" dirty="0" err="1">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(NVL(reg_depto.department_id,0)) LOOP</a:t>
            </a:r>
          </a:p>
          <a:p>
            <a:r>
              <a:rPr lang="en-US" b="1" dirty="0">
                <a:latin typeface="Calibri" panose="020F0502020204030204" pitchFamily="34" charset="0"/>
                <a:cs typeface="Calibri" panose="020F0502020204030204" pitchFamily="34" charset="0"/>
              </a:rPr>
              <a:t>               BEGIN</a:t>
            </a:r>
          </a:p>
          <a:p>
            <a:r>
              <a:rPr lang="en-US" b="1" dirty="0">
                <a:latin typeface="Calibri" panose="020F0502020204030204" pitchFamily="34" charset="0"/>
                <a:cs typeface="Calibri" panose="020F0502020204030204" pitchFamily="34" charset="0"/>
              </a:rPr>
              <a:t>                   SELECT </a:t>
            </a:r>
            <a:r>
              <a:rPr lang="en-US" b="1" dirty="0" err="1">
                <a:latin typeface="Calibri" panose="020F0502020204030204" pitchFamily="34" charset="0"/>
                <a:cs typeface="Calibri" panose="020F0502020204030204" pitchFamily="34" charset="0"/>
              </a:rPr>
              <a:t>porc_reajuste_ra</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INTO </a:t>
            </a:r>
            <a:r>
              <a:rPr lang="en-US" b="1" dirty="0" err="1">
                <a:latin typeface="Calibri" panose="020F0502020204030204" pitchFamily="34" charset="0"/>
                <a:cs typeface="Calibri" panose="020F0502020204030204" pitchFamily="34" charset="0"/>
              </a:rPr>
              <a:t>v_porc_reaj</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FROM </a:t>
            </a:r>
            <a:r>
              <a:rPr lang="en-US" b="1" dirty="0" err="1">
                <a:latin typeface="Calibri" panose="020F0502020204030204" pitchFamily="34" charset="0"/>
                <a:cs typeface="Calibri" panose="020F0502020204030204" pitchFamily="34" charset="0"/>
              </a:rPr>
              <a:t>tramo_reajuste_anual</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WHERE </a:t>
            </a:r>
            <a:r>
              <a:rPr lang="en-US" b="1" dirty="0" err="1">
                <a:latin typeface="Calibri" panose="020F0502020204030204" pitchFamily="34" charset="0"/>
                <a:cs typeface="Calibri" panose="020F0502020204030204" pitchFamily="34" charset="0"/>
              </a:rPr>
              <a:t>anno_tramo_ra</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p_anno_reajuste</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reg_empleado.salary</a:t>
            </a:r>
            <a:r>
              <a:rPr lang="en-US" b="1" dirty="0">
                <a:latin typeface="Calibri" panose="020F0502020204030204" pitchFamily="34" charset="0"/>
                <a:cs typeface="Calibri" panose="020F0502020204030204" pitchFamily="34" charset="0"/>
              </a:rPr>
              <a:t> BETWEEN </a:t>
            </a:r>
            <a:r>
              <a:rPr lang="en-US" b="1" dirty="0" err="1">
                <a:latin typeface="Calibri" panose="020F0502020204030204" pitchFamily="34" charset="0"/>
                <a:cs typeface="Calibri" panose="020F0502020204030204" pitchFamily="34" charset="0"/>
              </a:rPr>
              <a:t>tramo_inf_ra</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tramo_sup_ra</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EXCEPTION </a:t>
            </a:r>
          </a:p>
          <a:p>
            <a:r>
              <a:rPr lang="en-US" b="1" dirty="0">
                <a:latin typeface="Calibri" panose="020F0502020204030204" pitchFamily="34" charset="0"/>
                <a:cs typeface="Calibri" panose="020F0502020204030204" pitchFamily="34" charset="0"/>
              </a:rPr>
              <a:t>                WHEN OTHERS THEN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:=SQLERRM;</a:t>
            </a:r>
          </a:p>
          <a:p>
            <a:r>
              <a:rPr lang="en-US" b="1" dirty="0">
                <a:latin typeface="Calibri" panose="020F0502020204030204" pitchFamily="34" charset="0"/>
                <a:cs typeface="Calibri" panose="020F0502020204030204" pitchFamily="34" charset="0"/>
              </a:rPr>
              <a:t>                   INSERT INTO </a:t>
            </a:r>
            <a:r>
              <a:rPr lang="en-US" b="1" dirty="0" err="1">
                <a:latin typeface="Calibri" panose="020F0502020204030204" pitchFamily="34" charset="0"/>
                <a:cs typeface="Calibri" panose="020F0502020204030204" pitchFamily="34" charset="0"/>
              </a:rPr>
              <a:t>error_proceso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VALUES(SEQ_ERROR_PROC.NEXTVAL, </a:t>
            </a:r>
          </a:p>
          <a:p>
            <a:r>
              <a:rPr lang="en-US" b="1" dirty="0">
                <a:latin typeface="Calibri" panose="020F0502020204030204" pitchFamily="34" charset="0"/>
                <a:cs typeface="Calibri" panose="020F0502020204030204" pitchFamily="34" charset="0"/>
              </a:rPr>
              <a:t>                                           'Error al </a:t>
            </a:r>
            <a:r>
              <a:rPr lang="en-US" b="1" dirty="0" err="1">
                <a:latin typeface="Calibri" panose="020F0502020204030204" pitchFamily="34" charset="0"/>
                <a:cs typeface="Calibri" panose="020F0502020204030204" pitchFamily="34" charset="0"/>
              </a:rPr>
              <a:t>obtener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porcentaje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reajuste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empleado</a:t>
            </a:r>
            <a:r>
              <a:rPr lang="en-US" b="1" dirty="0">
                <a:latin typeface="Calibri" panose="020F0502020204030204" pitchFamily="34" charset="0"/>
                <a:cs typeface="Calibri" panose="020F0502020204030204" pitchFamily="34" charset="0"/>
              </a:rPr>
              <a:t> : ' || </a:t>
            </a:r>
            <a:r>
              <a:rPr lang="en-US" b="1" dirty="0" err="1">
                <a:latin typeface="Calibri" panose="020F0502020204030204" pitchFamily="34" charset="0"/>
                <a:cs typeface="Calibri" panose="020F0502020204030204" pitchFamily="34" charset="0"/>
              </a:rPr>
              <a:t>reg_empleado.employee_id</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v_sal_reaj</a:t>
            </a:r>
            <a:r>
              <a:rPr lang="en-US" b="1" dirty="0">
                <a:latin typeface="Calibri" panose="020F0502020204030204" pitchFamily="34" charset="0"/>
                <a:cs typeface="Calibri" panose="020F0502020204030204" pitchFamily="34" charset="0"/>
              </a:rPr>
              <a:t>:=FN_REAJUSTA_SALARIO(</a:t>
            </a:r>
            <a:r>
              <a:rPr lang="en-US" b="1" dirty="0" err="1">
                <a:latin typeface="Calibri" panose="020F0502020204030204" pitchFamily="34" charset="0"/>
                <a:cs typeface="Calibri" panose="020F0502020204030204" pitchFamily="34" charset="0"/>
              </a:rPr>
              <a:t>reg_empleado.employee_id,v_porc_reaj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v_sal_sinreaj_depto</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v_sal_sinreaj_depto+reg_empleado.salary</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v_sal_reaj_depto</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v_sal_reaj_depto+v_sal_reaj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INSERT INTO DETALLE_REAJUSTE_ANUAL</a:t>
            </a: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p_anno_reajuste,reg_empleado.employee_id</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reg_depto.department_id</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reg_empleado.salary,v_sal_reaj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 LOOP;</a:t>
            </a:r>
          </a:p>
          <a:p>
            <a:r>
              <a:rPr lang="en-US" b="1" dirty="0">
                <a:latin typeface="Calibri" panose="020F0502020204030204" pitchFamily="34" charset="0"/>
                <a:cs typeface="Calibri" panose="020F0502020204030204" pitchFamily="34" charset="0"/>
              </a:rPr>
              <a:t>        INSERT INTO RESUMEN_GASTO_REAJ_POR_DEPTO</a:t>
            </a: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p_anno_reajuste,NVL</a:t>
            </a:r>
            <a:r>
              <a:rPr lang="en-US" b="1" dirty="0">
                <a:latin typeface="Calibri" panose="020F0502020204030204" pitchFamily="34" charset="0"/>
                <a:cs typeface="Calibri" panose="020F0502020204030204" pitchFamily="34" charset="0"/>
              </a:rPr>
              <a:t>(reg_depto.department_id,0),</a:t>
            </a:r>
            <a:r>
              <a:rPr lang="en-US" b="1" dirty="0" err="1">
                <a:latin typeface="Calibri" panose="020F0502020204030204" pitchFamily="34" charset="0"/>
                <a:cs typeface="Calibri" panose="020F0502020204030204" pitchFamily="34" charset="0"/>
              </a:rPr>
              <a:t>v_sal_sinreaj_depto,v_sal_reaj_depto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 LOOP;</a:t>
            </a:r>
          </a:p>
          <a:p>
            <a:r>
              <a:rPr lang="en-US" b="1" dirty="0">
                <a:latin typeface="Calibri" panose="020F0502020204030204" pitchFamily="34" charset="0"/>
                <a:cs typeface="Calibri" panose="020F0502020204030204" pitchFamily="34" charset="0"/>
              </a:rPr>
              <a:t>END;</a:t>
            </a:r>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672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42666"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4" name="Text Box 5">
            <a:extLst>
              <a:ext uri="{FF2B5EF4-FFF2-40B4-BE49-F238E27FC236}">
                <a16:creationId xmlns:a16="http://schemas.microsoft.com/office/drawing/2014/main" id="{65F35C1B-47BD-4AB6-B6A9-EACD8AC18F57}"/>
              </a:ext>
            </a:extLst>
          </p:cNvPr>
          <p:cNvSpPr txBox="1">
            <a:spLocks noChangeArrowheads="1"/>
          </p:cNvSpPr>
          <p:nvPr/>
        </p:nvSpPr>
        <p:spPr bwMode="auto">
          <a:xfrm>
            <a:off x="1378608" y="1220395"/>
            <a:ext cx="6137007" cy="46166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endParaRPr lang="en-US" sz="800"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EXEC SP_REAJUSTE_SALARIO_ANUAL(EXTRACT(YEAR FROM SYSDATE));</a:t>
            </a:r>
          </a:p>
          <a:p>
            <a:endParaRPr lang="en-US" sz="800" b="1"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852C0358-D58B-4F04-89D9-B69F1B5E3971}"/>
              </a:ext>
            </a:extLst>
          </p:cNvPr>
          <p:cNvPicPr>
            <a:picLocks noChangeAspect="1"/>
          </p:cNvPicPr>
          <p:nvPr/>
        </p:nvPicPr>
        <p:blipFill>
          <a:blip r:embed="rId3"/>
          <a:stretch>
            <a:fillRect/>
          </a:stretch>
        </p:blipFill>
        <p:spPr>
          <a:xfrm>
            <a:off x="711396" y="1826582"/>
            <a:ext cx="4735231" cy="2731526"/>
          </a:xfrm>
          <a:prstGeom prst="rect">
            <a:avLst/>
          </a:prstGeom>
        </p:spPr>
      </p:pic>
      <p:pic>
        <p:nvPicPr>
          <p:cNvPr id="6" name="Imagen 5" descr="Tabla&#10;&#10;Descripción generada automáticamente">
            <a:extLst>
              <a:ext uri="{FF2B5EF4-FFF2-40B4-BE49-F238E27FC236}">
                <a16:creationId xmlns:a16="http://schemas.microsoft.com/office/drawing/2014/main" id="{18A1D482-DB51-4BD8-8CD6-EF4729167BE4}"/>
              </a:ext>
            </a:extLst>
          </p:cNvPr>
          <p:cNvPicPr>
            <a:picLocks noChangeAspect="1"/>
          </p:cNvPicPr>
          <p:nvPr/>
        </p:nvPicPr>
        <p:blipFill>
          <a:blip r:embed="rId4"/>
          <a:stretch>
            <a:fillRect/>
          </a:stretch>
        </p:blipFill>
        <p:spPr>
          <a:xfrm>
            <a:off x="4149242" y="4720526"/>
            <a:ext cx="4055295" cy="1933507"/>
          </a:xfrm>
          <a:prstGeom prst="rect">
            <a:avLst/>
          </a:prstGeom>
        </p:spPr>
      </p:pic>
      <p:sp>
        <p:nvSpPr>
          <p:cNvPr id="8" name="Rectangle 3">
            <a:extLst>
              <a:ext uri="{FF2B5EF4-FFF2-40B4-BE49-F238E27FC236}">
                <a16:creationId xmlns:a16="http://schemas.microsoft.com/office/drawing/2014/main" id="{0F26BE95-E5A6-45E0-9EB1-5221C47459E9}"/>
              </a:ext>
            </a:extLst>
          </p:cNvPr>
          <p:cNvSpPr txBox="1">
            <a:spLocks noChangeArrowheads="1"/>
          </p:cNvSpPr>
          <p:nvPr/>
        </p:nvSpPr>
        <p:spPr bwMode="auto">
          <a:xfrm>
            <a:off x="5245808" y="2972247"/>
            <a:ext cx="3146619"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Times New Roman" pitchFamily="18" charset="0"/>
              </a:rPr>
              <a:t>Tabla DETALLE_REAJUSTE_ANUAL</a:t>
            </a:r>
            <a:endParaRPr lang="es-CL" sz="1600" b="1" kern="1200" dirty="0">
              <a:solidFill>
                <a:prstClr val="black"/>
              </a:solidFill>
              <a:latin typeface="Calibri"/>
              <a:ea typeface="Arial Unicode MS"/>
              <a:cs typeface="Times New Roman" pitchFamily="18" charset="0"/>
            </a:endParaRPr>
          </a:p>
        </p:txBody>
      </p:sp>
      <p:sp>
        <p:nvSpPr>
          <p:cNvPr id="9" name="Rectangle 3">
            <a:extLst>
              <a:ext uri="{FF2B5EF4-FFF2-40B4-BE49-F238E27FC236}">
                <a16:creationId xmlns:a16="http://schemas.microsoft.com/office/drawing/2014/main" id="{B310C91A-D5E0-4C88-B7B9-A0B91648B83D}"/>
              </a:ext>
            </a:extLst>
          </p:cNvPr>
          <p:cNvSpPr txBox="1">
            <a:spLocks noChangeArrowheads="1"/>
          </p:cNvSpPr>
          <p:nvPr/>
        </p:nvSpPr>
        <p:spPr bwMode="auto">
          <a:xfrm>
            <a:off x="287600" y="5579743"/>
            <a:ext cx="4049532"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Times New Roman" pitchFamily="18" charset="0"/>
              </a:rPr>
              <a:t>Tabla RESUMEN_GASTO_REAJ_POR_DEPTO</a:t>
            </a:r>
            <a:endParaRPr lang="es-CL" sz="1600" b="1" kern="1200" dirty="0">
              <a:solidFill>
                <a:prstClr val="black"/>
              </a:solidFill>
              <a:latin typeface="Calibri"/>
              <a:ea typeface="Arial Unicode MS"/>
              <a:cs typeface="Times New Roman" pitchFamily="18" charset="0"/>
            </a:endParaRPr>
          </a:p>
        </p:txBody>
      </p:sp>
    </p:spTree>
    <p:extLst>
      <p:ext uri="{BB962C8B-B14F-4D97-AF65-F5344CB8AC3E}">
        <p14:creationId xmlns:p14="http://schemas.microsoft.com/office/powerpoint/2010/main" val="312933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9220"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10" name="Rectangle 3">
            <a:extLst>
              <a:ext uri="{FF2B5EF4-FFF2-40B4-BE49-F238E27FC236}">
                <a16:creationId xmlns:a16="http://schemas.microsoft.com/office/drawing/2014/main" id="{09BFBBF1-1F4C-4851-8781-CCBB97E190EF}"/>
              </a:ext>
            </a:extLst>
          </p:cNvPr>
          <p:cNvSpPr txBox="1">
            <a:spLocks noChangeArrowheads="1"/>
          </p:cNvSpPr>
          <p:nvPr/>
        </p:nvSpPr>
        <p:spPr bwMode="auto">
          <a:xfrm>
            <a:off x="611188" y="131148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1" name="Text Box 5">
            <a:extLst>
              <a:ext uri="{FF2B5EF4-FFF2-40B4-BE49-F238E27FC236}">
                <a16:creationId xmlns:a16="http://schemas.microsoft.com/office/drawing/2014/main" id="{09808890-282D-4849-8683-6374B6FAC481}"/>
              </a:ext>
            </a:extLst>
          </p:cNvPr>
          <p:cNvSpPr txBox="1">
            <a:spLocks noChangeArrowheads="1"/>
          </p:cNvSpPr>
          <p:nvPr/>
        </p:nvSpPr>
        <p:spPr bwMode="auto">
          <a:xfrm>
            <a:off x="389054" y="1658805"/>
            <a:ext cx="8477286" cy="240065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PROCEDURE SP_GRABAR_REMUN </a:t>
            </a:r>
          </a:p>
          <a:p>
            <a:r>
              <a:rPr lang="en-US" b="1" dirty="0">
                <a:latin typeface="Calibri" panose="020F0502020204030204" pitchFamily="34" charset="0"/>
                <a:cs typeface="Calibri" panose="020F0502020204030204" pitchFamily="34" charset="0"/>
              </a:rPr>
              <a:t>(</a:t>
            </a:r>
            <a:r>
              <a:rPr lang="en-US" b="1" dirty="0" err="1">
                <a:solidFill>
                  <a:srgbClr val="C00000"/>
                </a:solidFill>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NUMBER,  </a:t>
            </a:r>
            <a:r>
              <a:rPr lang="en-US" b="1" dirty="0" err="1">
                <a:solidFill>
                  <a:srgbClr val="0000DE"/>
                </a:solidFill>
                <a:latin typeface="Calibri" panose="020F0502020204030204" pitchFamily="34" charset="0"/>
                <a:cs typeface="Calibri" panose="020F0502020204030204" pitchFamily="34" charset="0"/>
              </a:rPr>
              <a:t>p_mes_anno_proc</a:t>
            </a:r>
            <a:r>
              <a:rPr lang="en-US" b="1" dirty="0">
                <a:latin typeface="Calibri" panose="020F0502020204030204" pitchFamily="34" charset="0"/>
                <a:cs typeface="Calibri" panose="020F0502020204030204" pitchFamily="34" charset="0"/>
              </a:rPr>
              <a:t> VARCHAR2, </a:t>
            </a:r>
            <a:r>
              <a:rPr lang="en-US" b="1" dirty="0">
                <a:solidFill>
                  <a:srgbClr val="008000"/>
                </a:solidFill>
                <a:latin typeface="Calibri" panose="020F0502020204030204" pitchFamily="34" charset="0"/>
                <a:cs typeface="Calibri" panose="020F0502020204030204" pitchFamily="34" charset="0"/>
              </a:rPr>
              <a:t> </a:t>
            </a:r>
            <a:r>
              <a:rPr lang="en-US" b="1" dirty="0" err="1">
                <a:solidFill>
                  <a:srgbClr val="008000"/>
                </a:solidFill>
                <a:latin typeface="Calibri" panose="020F0502020204030204" pitchFamily="34" charset="0"/>
                <a:cs typeface="Calibri" panose="020F0502020204030204" pitchFamily="34" charset="0"/>
              </a:rPr>
              <a:t>p_valor_sldo_base</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a:t>
            </a:r>
            <a:r>
              <a:rPr lang="en-US" b="1" dirty="0" err="1">
                <a:solidFill>
                  <a:srgbClr val="903403"/>
                </a:solidFill>
                <a:latin typeface="Calibri" panose="020F0502020204030204" pitchFamily="34" charset="0"/>
                <a:cs typeface="Calibri" panose="020F0502020204030204" pitchFamily="34" charset="0"/>
              </a:rPr>
              <a:t>p_valor_comision</a:t>
            </a:r>
            <a:r>
              <a:rPr lang="en-US" b="1" dirty="0">
                <a:latin typeface="Calibri" panose="020F0502020204030204" pitchFamily="34" charset="0"/>
                <a:cs typeface="Calibri" panose="020F0502020204030204" pitchFamily="34" charset="0"/>
              </a:rPr>
              <a:t> NUMBER, </a:t>
            </a:r>
            <a:r>
              <a:rPr lang="en-US" b="1" dirty="0">
                <a:solidFill>
                  <a:srgbClr val="7030A0"/>
                </a:solidFill>
                <a:latin typeface="Calibri" panose="020F0502020204030204" pitchFamily="34" charset="0"/>
                <a:cs typeface="Calibri" panose="020F0502020204030204" pitchFamily="34" charset="0"/>
              </a:rPr>
              <a:t> </a:t>
            </a:r>
            <a:r>
              <a:rPr lang="en-US" b="1" dirty="0" err="1">
                <a:solidFill>
                  <a:srgbClr val="7030A0"/>
                </a:solidFill>
                <a:latin typeface="Calibri" panose="020F0502020204030204" pitchFamily="34" charset="0"/>
                <a:cs typeface="Calibri" panose="020F0502020204030204" pitchFamily="34" charset="0"/>
              </a:rPr>
              <a:t>p_valor_comision_jefe</a:t>
            </a:r>
            <a:r>
              <a:rPr lang="en-US" b="1" dirty="0">
                <a:latin typeface="Calibri" panose="020F0502020204030204" pitchFamily="34" charset="0"/>
                <a:cs typeface="Calibri" panose="020F0502020204030204" pitchFamily="34" charset="0"/>
              </a:rPr>
              <a:t> NUMBER,  </a:t>
            </a:r>
            <a:r>
              <a:rPr lang="en-US" b="1" dirty="0" err="1">
                <a:solidFill>
                  <a:srgbClr val="FF0000"/>
                </a:solidFill>
                <a:latin typeface="Calibri" panose="020F0502020204030204" pitchFamily="34" charset="0"/>
                <a:cs typeface="Calibri" panose="020F0502020204030204" pitchFamily="34" charset="0"/>
              </a:rPr>
              <a:t>p_valor_colacion</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a:t>
            </a:r>
            <a:r>
              <a:rPr lang="en-US" b="1" dirty="0" err="1">
                <a:solidFill>
                  <a:srgbClr val="00A8A4"/>
                </a:solidFill>
                <a:latin typeface="Calibri" panose="020F0502020204030204" pitchFamily="34" charset="0"/>
                <a:cs typeface="Calibri" panose="020F0502020204030204" pitchFamily="34" charset="0"/>
              </a:rPr>
              <a:t>p_valor_movil</a:t>
            </a:r>
            <a:r>
              <a:rPr lang="en-US" b="1" dirty="0">
                <a:latin typeface="Calibri" panose="020F0502020204030204" pitchFamily="34" charset="0"/>
                <a:cs typeface="Calibri" panose="020F0502020204030204" pitchFamily="34" charset="0"/>
              </a:rPr>
              <a:t> NUMBER,  </a:t>
            </a:r>
            <a:r>
              <a:rPr lang="en-US" b="1" dirty="0" err="1">
                <a:solidFill>
                  <a:schemeClr val="accent5">
                    <a:lumMod val="75000"/>
                  </a:schemeClr>
                </a:solidFill>
                <a:latin typeface="Calibri" panose="020F0502020204030204" pitchFamily="34" charset="0"/>
                <a:cs typeface="Calibri" panose="020F0502020204030204" pitchFamily="34" charset="0"/>
              </a:rPr>
              <a:t>p_valor_descto_sindicato</a:t>
            </a:r>
            <a:r>
              <a:rPr lang="en-US" b="1" dirty="0">
                <a:latin typeface="Calibri" panose="020F0502020204030204" pitchFamily="34" charset="0"/>
                <a:cs typeface="Calibri" panose="020F0502020204030204" pitchFamily="34" charset="0"/>
              </a:rPr>
              <a:t> NUMBER, </a:t>
            </a:r>
            <a:r>
              <a:rPr lang="en-US" b="1" dirty="0" err="1">
                <a:solidFill>
                  <a:srgbClr val="003399"/>
                </a:solidFill>
                <a:latin typeface="Calibri" panose="020F0502020204030204" pitchFamily="34" charset="0"/>
                <a:cs typeface="Calibri" panose="020F0502020204030204" pitchFamily="34" charset="0"/>
              </a:rPr>
              <a:t>p_valor_alc_liquido</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IS</a:t>
            </a:r>
          </a:p>
          <a:p>
            <a:r>
              <a:rPr lang="en-US" b="1" dirty="0">
                <a:latin typeface="Calibri" panose="020F0502020204030204" pitchFamily="34" charset="0"/>
                <a:cs typeface="Calibri" panose="020F0502020204030204" pitchFamily="34" charset="0"/>
              </a:rPr>
              <a:t> BEGIN</a:t>
            </a:r>
          </a:p>
          <a:p>
            <a:r>
              <a:rPr lang="en-US" b="1" dirty="0">
                <a:latin typeface="Calibri" panose="020F0502020204030204" pitchFamily="34" charset="0"/>
                <a:cs typeface="Calibri" panose="020F0502020204030204" pitchFamily="34" charset="0"/>
              </a:rPr>
              <a:t>    EXECUTE IMMEDIATE 'INSERT INTO HABER_CALC_SALARIO VALUES(</a:t>
            </a:r>
            <a:r>
              <a:rPr lang="en-US" b="1" dirty="0">
                <a:solidFill>
                  <a:srgbClr val="C00000"/>
                </a:solidFill>
                <a:latin typeface="Calibri" panose="020F0502020204030204" pitchFamily="34" charset="0"/>
                <a:cs typeface="Calibri" panose="020F0502020204030204" pitchFamily="34" charset="0"/>
              </a:rPr>
              <a:t>:1</a:t>
            </a:r>
            <a:r>
              <a:rPr lang="en-US" b="1" dirty="0">
                <a:latin typeface="Calibri" panose="020F0502020204030204" pitchFamily="34" charset="0"/>
                <a:cs typeface="Calibri" panose="020F0502020204030204" pitchFamily="34" charset="0"/>
              </a:rPr>
              <a:t>,</a:t>
            </a:r>
            <a:r>
              <a:rPr lang="en-US" b="1" dirty="0">
                <a:solidFill>
                  <a:srgbClr val="0000DE"/>
                </a:solidFill>
                <a:latin typeface="Calibri" panose="020F0502020204030204" pitchFamily="34" charset="0"/>
                <a:cs typeface="Calibri" panose="020F0502020204030204" pitchFamily="34" charset="0"/>
              </a:rPr>
              <a:t> :2</a:t>
            </a:r>
            <a:r>
              <a:rPr lang="en-US" b="1"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 :3</a:t>
            </a:r>
            <a:r>
              <a:rPr lang="en-US" b="1" dirty="0">
                <a:latin typeface="Calibri" panose="020F0502020204030204" pitchFamily="34" charset="0"/>
                <a:cs typeface="Calibri" panose="020F0502020204030204" pitchFamily="34" charset="0"/>
              </a:rPr>
              <a:t>,</a:t>
            </a:r>
            <a:r>
              <a:rPr lang="en-US" b="1" dirty="0">
                <a:solidFill>
                  <a:srgbClr val="903403"/>
                </a:solidFill>
                <a:latin typeface="Calibri" panose="020F0502020204030204" pitchFamily="34" charset="0"/>
                <a:cs typeface="Calibri" panose="020F0502020204030204" pitchFamily="34" charset="0"/>
              </a:rPr>
              <a:t> :4</a:t>
            </a:r>
            <a:r>
              <a:rPr lang="en-US" b="1" dirty="0">
                <a:latin typeface="Calibri" panose="020F0502020204030204" pitchFamily="34" charset="0"/>
                <a:cs typeface="Calibri" panose="020F0502020204030204" pitchFamily="34" charset="0"/>
              </a:rPr>
              <a:t>,</a:t>
            </a:r>
            <a:r>
              <a:rPr lang="en-US" b="1" dirty="0">
                <a:solidFill>
                  <a:srgbClr val="7030A0"/>
                </a:solidFill>
                <a:latin typeface="Calibri" panose="020F0502020204030204" pitchFamily="34" charset="0"/>
                <a:cs typeface="Calibri" panose="020F0502020204030204" pitchFamily="34" charset="0"/>
              </a:rPr>
              <a:t> :5</a:t>
            </a:r>
            <a:r>
              <a:rPr lang="en-US" b="1" dirty="0">
                <a:latin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cs typeface="Calibri" panose="020F0502020204030204" pitchFamily="34" charset="0"/>
              </a:rPr>
              <a:t> :6</a:t>
            </a:r>
            <a:r>
              <a:rPr lang="en-US" b="1" dirty="0">
                <a:latin typeface="Calibri" panose="020F0502020204030204" pitchFamily="34" charset="0"/>
                <a:cs typeface="Calibri" panose="020F0502020204030204" pitchFamily="34" charset="0"/>
              </a:rPr>
              <a:t>,</a:t>
            </a:r>
            <a:r>
              <a:rPr lang="en-US" b="1" dirty="0">
                <a:solidFill>
                  <a:srgbClr val="00A8A4"/>
                </a:solidFill>
                <a:latin typeface="Calibri" panose="020F0502020204030204" pitchFamily="34" charset="0"/>
                <a:cs typeface="Calibri" panose="020F0502020204030204" pitchFamily="34" charset="0"/>
              </a:rPr>
              <a:t> :7</a:t>
            </a:r>
            <a:r>
              <a:rPr lang="en-US" b="1" dirty="0">
                <a:latin typeface="Calibri" panose="020F0502020204030204" pitchFamily="34" charset="0"/>
                <a:cs typeface="Calibri" panose="020F0502020204030204" pitchFamily="34" charset="0"/>
              </a:rPr>
              <a:t>,</a:t>
            </a:r>
            <a:r>
              <a:rPr lang="en-US" b="1" dirty="0">
                <a:solidFill>
                  <a:schemeClr val="accent5">
                    <a:lumMod val="75000"/>
                  </a:schemeClr>
                </a:solidFill>
                <a:latin typeface="Calibri" panose="020F0502020204030204" pitchFamily="34" charset="0"/>
                <a:cs typeface="Calibri" panose="020F0502020204030204" pitchFamily="34" charset="0"/>
              </a:rPr>
              <a:t> :8</a:t>
            </a:r>
            <a:r>
              <a:rPr lang="en-US" b="1" dirty="0">
                <a:latin typeface="Calibri" panose="020F0502020204030204" pitchFamily="34" charset="0"/>
                <a:cs typeface="Calibri" panose="020F0502020204030204" pitchFamily="34" charset="0"/>
              </a:rPr>
              <a:t>,</a:t>
            </a:r>
            <a:r>
              <a:rPr lang="en-US" b="1" dirty="0">
                <a:solidFill>
                  <a:srgbClr val="003399"/>
                </a:solidFill>
                <a:latin typeface="Calibri" panose="020F0502020204030204" pitchFamily="34" charset="0"/>
                <a:cs typeface="Calibri" panose="020F0502020204030204" pitchFamily="34" charset="0"/>
              </a:rPr>
              <a:t> :9</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USING </a:t>
            </a:r>
            <a:r>
              <a:rPr lang="en-US" b="1" dirty="0" err="1">
                <a:solidFill>
                  <a:srgbClr val="C00000"/>
                </a:solidFill>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a:t>
            </a:r>
            <a:r>
              <a:rPr lang="en-US" b="1" dirty="0" err="1">
                <a:solidFill>
                  <a:srgbClr val="0000DE"/>
                </a:solidFill>
                <a:latin typeface="Calibri" panose="020F0502020204030204" pitchFamily="34" charset="0"/>
                <a:cs typeface="Calibri" panose="020F0502020204030204" pitchFamily="34" charset="0"/>
              </a:rPr>
              <a:t>p_mes_anno_proc</a:t>
            </a:r>
            <a:r>
              <a:rPr lang="en-US" b="1"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 </a:t>
            </a:r>
            <a:r>
              <a:rPr lang="en-US" b="1" dirty="0" err="1">
                <a:solidFill>
                  <a:srgbClr val="008000"/>
                </a:solidFill>
                <a:latin typeface="Calibri" panose="020F0502020204030204" pitchFamily="34" charset="0"/>
                <a:cs typeface="Calibri" panose="020F0502020204030204" pitchFamily="34" charset="0"/>
              </a:rPr>
              <a:t>p_valor_sldo_base</a:t>
            </a:r>
            <a:r>
              <a:rPr lang="en-US" b="1" dirty="0">
                <a:latin typeface="Calibri" panose="020F0502020204030204" pitchFamily="34" charset="0"/>
                <a:cs typeface="Calibri" panose="020F0502020204030204" pitchFamily="34" charset="0"/>
              </a:rPr>
              <a:t>, </a:t>
            </a:r>
            <a:r>
              <a:rPr lang="en-US" b="1" dirty="0" err="1">
                <a:solidFill>
                  <a:srgbClr val="903403"/>
                </a:solidFill>
                <a:latin typeface="Calibri" panose="020F0502020204030204" pitchFamily="34" charset="0"/>
                <a:cs typeface="Calibri" panose="020F0502020204030204" pitchFamily="34" charset="0"/>
              </a:rPr>
              <a:t>p_valor_comision</a:t>
            </a:r>
            <a:r>
              <a:rPr lang="en-US" b="1" dirty="0">
                <a:latin typeface="Calibri" panose="020F0502020204030204" pitchFamily="34" charset="0"/>
                <a:cs typeface="Calibri" panose="020F0502020204030204" pitchFamily="34" charset="0"/>
              </a:rPr>
              <a:t>, </a:t>
            </a:r>
            <a:r>
              <a:rPr lang="en-US" b="1" dirty="0" err="1">
                <a:solidFill>
                  <a:srgbClr val="7030A0"/>
                </a:solidFill>
                <a:latin typeface="Calibri" panose="020F0502020204030204" pitchFamily="34" charset="0"/>
                <a:cs typeface="Calibri" panose="020F0502020204030204" pitchFamily="34" charset="0"/>
              </a:rPr>
              <a:t>p_valor_comision_jefe</a:t>
            </a:r>
            <a:r>
              <a:rPr lang="en-US" b="1" dirty="0">
                <a:latin typeface="Calibri" panose="020F0502020204030204" pitchFamily="34" charset="0"/>
                <a:cs typeface="Calibri" panose="020F0502020204030204" pitchFamily="34" charset="0"/>
              </a:rPr>
              <a:t>,        </a:t>
            </a:r>
          </a:p>
          <a:p>
            <a:r>
              <a:rPr lang="en-US" b="1" dirty="0">
                <a:solidFill>
                  <a:srgbClr val="FF0000"/>
                </a:solidFill>
                <a:latin typeface="Calibri" panose="020F0502020204030204" pitchFamily="34" charset="0"/>
                <a:cs typeface="Calibri" panose="020F0502020204030204" pitchFamily="34" charset="0"/>
              </a:rPr>
              <a:t>                 </a:t>
            </a:r>
            <a:r>
              <a:rPr lang="en-US" b="1" dirty="0" err="1">
                <a:solidFill>
                  <a:srgbClr val="FF0000"/>
                </a:solidFill>
                <a:latin typeface="Calibri" panose="020F0502020204030204" pitchFamily="34" charset="0"/>
                <a:cs typeface="Calibri" panose="020F0502020204030204" pitchFamily="34" charset="0"/>
              </a:rPr>
              <a:t>p_valor_colacion</a:t>
            </a:r>
            <a:r>
              <a:rPr lang="en-US" b="1" dirty="0">
                <a:latin typeface="Calibri" panose="020F0502020204030204" pitchFamily="34" charset="0"/>
                <a:cs typeface="Calibri" panose="020F0502020204030204" pitchFamily="34" charset="0"/>
              </a:rPr>
              <a:t>, </a:t>
            </a:r>
            <a:r>
              <a:rPr lang="en-US" b="1" dirty="0" err="1">
                <a:solidFill>
                  <a:srgbClr val="00A8A4"/>
                </a:solidFill>
                <a:latin typeface="Calibri" panose="020F0502020204030204" pitchFamily="34" charset="0"/>
                <a:cs typeface="Calibri" panose="020F0502020204030204" pitchFamily="34" charset="0"/>
              </a:rPr>
              <a:t>p_valor_movil</a:t>
            </a:r>
            <a:r>
              <a:rPr lang="en-US" b="1" dirty="0">
                <a:latin typeface="Calibri" panose="020F0502020204030204" pitchFamily="34" charset="0"/>
                <a:cs typeface="Calibri" panose="020F0502020204030204" pitchFamily="34" charset="0"/>
              </a:rPr>
              <a:t>, </a:t>
            </a:r>
            <a:r>
              <a:rPr lang="en-US" b="1" dirty="0" err="1">
                <a:solidFill>
                  <a:schemeClr val="accent5">
                    <a:lumMod val="75000"/>
                  </a:schemeClr>
                </a:solidFill>
                <a:latin typeface="Calibri" panose="020F0502020204030204" pitchFamily="34" charset="0"/>
                <a:cs typeface="Calibri" panose="020F0502020204030204" pitchFamily="34" charset="0"/>
              </a:rPr>
              <a:t>p_valor_descto_sindicato</a:t>
            </a:r>
            <a:r>
              <a:rPr lang="en-US" b="1" dirty="0">
                <a:latin typeface="Calibri" panose="020F0502020204030204" pitchFamily="34" charset="0"/>
                <a:cs typeface="Calibri" panose="020F0502020204030204" pitchFamily="34" charset="0"/>
              </a:rPr>
              <a:t>, </a:t>
            </a:r>
            <a:r>
              <a:rPr lang="en-US" b="1" dirty="0" err="1">
                <a:solidFill>
                  <a:srgbClr val="003399"/>
                </a:solidFill>
                <a:latin typeface="Calibri" panose="020F0502020204030204" pitchFamily="34" charset="0"/>
                <a:cs typeface="Calibri" panose="020F0502020204030204" pitchFamily="34" charset="0"/>
              </a:rPr>
              <a:t>p_valor_alc_liquido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
        <p:nvSpPr>
          <p:cNvPr id="12" name="Text Box 5">
            <a:extLst>
              <a:ext uri="{FF2B5EF4-FFF2-40B4-BE49-F238E27FC236}">
                <a16:creationId xmlns:a16="http://schemas.microsoft.com/office/drawing/2014/main" id="{A9C7F4A9-332E-425A-AD94-BB07B2981F8B}"/>
              </a:ext>
            </a:extLst>
          </p:cNvPr>
          <p:cNvSpPr txBox="1">
            <a:spLocks noChangeArrowheads="1"/>
          </p:cNvSpPr>
          <p:nvPr/>
        </p:nvSpPr>
        <p:spPr bwMode="auto">
          <a:xfrm>
            <a:off x="403668" y="4566925"/>
            <a:ext cx="8477286" cy="175432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PACKAGE PKG_PROC_REMUN IS</a:t>
            </a:r>
          </a:p>
          <a:p>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VARCHAR2(200);</a:t>
            </a:r>
          </a:p>
          <a:p>
            <a:r>
              <a:rPr lang="en-US" b="1" dirty="0" err="1">
                <a:latin typeface="Calibri" panose="020F0502020204030204" pitchFamily="34" charset="0"/>
                <a:cs typeface="Calibri" panose="020F0502020204030204" pitchFamily="34" charset="0"/>
              </a:rPr>
              <a:t>v_rutina_error</a:t>
            </a:r>
            <a:r>
              <a:rPr lang="en-US" b="1" dirty="0">
                <a:latin typeface="Calibri" panose="020F0502020204030204" pitchFamily="34" charset="0"/>
                <a:cs typeface="Calibri" panose="020F0502020204030204" pitchFamily="34" charset="0"/>
              </a:rPr>
              <a:t> VARCHAR2(200);</a:t>
            </a:r>
          </a:p>
          <a:p>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NUMBER(8):=0;</a:t>
            </a:r>
          </a:p>
          <a:p>
            <a:r>
              <a:rPr lang="en-US" b="1" dirty="0">
                <a:latin typeface="Calibri" panose="020F0502020204030204" pitchFamily="34" charset="0"/>
                <a:cs typeface="Calibri" panose="020F0502020204030204" pitchFamily="34" charset="0"/>
              </a:rPr>
              <a:t>FUNCTION F_OBT_DESCTO_SINDICATO(</a:t>
            </a:r>
            <a:r>
              <a:rPr lang="en-US" b="1" dirty="0" err="1">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NUMBER, </a:t>
            </a:r>
            <a:r>
              <a:rPr lang="en-US" b="1" dirty="0" err="1">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NUMBER) RETURN NUMBER;</a:t>
            </a:r>
          </a:p>
          <a:p>
            <a:r>
              <a:rPr lang="en-US" b="1" dirty="0">
                <a:latin typeface="Calibri" panose="020F0502020204030204" pitchFamily="34" charset="0"/>
                <a:cs typeface="Calibri" panose="020F0502020204030204" pitchFamily="34" charset="0"/>
              </a:rPr>
              <a:t>PROCEDURE P_GRABAR_ERROR(</a:t>
            </a:r>
            <a:r>
              <a:rPr lang="en-US" b="1" dirty="0" err="1">
                <a:latin typeface="Calibri" panose="020F0502020204030204" pitchFamily="34" charset="0"/>
                <a:cs typeface="Calibri" panose="020F0502020204030204" pitchFamily="34" charset="0"/>
              </a:rPr>
              <a:t>p_rutina_error</a:t>
            </a:r>
            <a:r>
              <a:rPr lang="en-US" b="1" dirty="0">
                <a:latin typeface="Calibri" panose="020F0502020204030204" pitchFamily="34" charset="0"/>
                <a:cs typeface="Calibri" panose="020F0502020204030204" pitchFamily="34" charset="0"/>
              </a:rPr>
              <a:t> VARCHAR2, </a:t>
            </a:r>
            <a:r>
              <a:rPr lang="en-US" b="1" dirty="0" err="1">
                <a:latin typeface="Calibri" panose="020F0502020204030204" pitchFamily="34" charset="0"/>
                <a:cs typeface="Calibri" panose="020F0502020204030204" pitchFamily="34" charset="0"/>
              </a:rPr>
              <a:t>p_mensaje_error</a:t>
            </a:r>
            <a:r>
              <a:rPr lang="en-US" b="1" dirty="0">
                <a:latin typeface="Calibri" panose="020F0502020204030204" pitchFamily="34" charset="0"/>
                <a:cs typeface="Calibri" panose="020F0502020204030204" pitchFamily="34" charset="0"/>
              </a:rPr>
              <a:t> VARCHAR2);</a:t>
            </a:r>
          </a:p>
          <a:p>
            <a:r>
              <a:rPr lang="en-US" b="1" dirty="0">
                <a:latin typeface="Calibri" panose="020F0502020204030204" pitchFamily="34" charset="0"/>
                <a:cs typeface="Calibri" panose="020F0502020204030204" pitchFamily="34" charset="0"/>
              </a:rPr>
              <a:t>END PKG_PROC_REMUN ;</a:t>
            </a:r>
          </a:p>
          <a:p>
            <a:endParaRPr lang="en-US" sz="800" b="1" dirty="0">
              <a:latin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638B3532-B02E-4347-A66C-2BA14AF7CA8D}"/>
              </a:ext>
            </a:extLst>
          </p:cNvPr>
          <p:cNvSpPr txBox="1"/>
          <p:nvPr/>
        </p:nvSpPr>
        <p:spPr>
          <a:xfrm>
            <a:off x="18623" y="2662811"/>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14" name="CuadroTexto 13">
            <a:extLst>
              <a:ext uri="{FF2B5EF4-FFF2-40B4-BE49-F238E27FC236}">
                <a16:creationId xmlns:a16="http://schemas.microsoft.com/office/drawing/2014/main" id="{6D40C5BD-5190-4DF6-BC1A-C0010C1BDDF5}"/>
              </a:ext>
            </a:extLst>
          </p:cNvPr>
          <p:cNvSpPr txBox="1"/>
          <p:nvPr/>
        </p:nvSpPr>
        <p:spPr>
          <a:xfrm>
            <a:off x="18623" y="501769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943032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2348783757"/>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3</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Programas PL/SQL en la Base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30943"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8" name="Text Box 5">
            <a:extLst>
              <a:ext uri="{FF2B5EF4-FFF2-40B4-BE49-F238E27FC236}">
                <a16:creationId xmlns:a16="http://schemas.microsoft.com/office/drawing/2014/main" id="{E5F2C5BC-7142-4B81-94FB-B0DF5D905BFD}"/>
              </a:ext>
            </a:extLst>
          </p:cNvPr>
          <p:cNvSpPr txBox="1">
            <a:spLocks noChangeArrowheads="1"/>
          </p:cNvSpPr>
          <p:nvPr/>
        </p:nvSpPr>
        <p:spPr bwMode="auto">
          <a:xfrm>
            <a:off x="389053" y="1132713"/>
            <a:ext cx="8559737" cy="541686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PACKAGE BODY PKG_PROC_REMUN IS</a:t>
            </a:r>
          </a:p>
          <a:p>
            <a:r>
              <a:rPr lang="en-US" b="1" dirty="0">
                <a:latin typeface="Calibri" panose="020F0502020204030204" pitchFamily="34" charset="0"/>
                <a:cs typeface="Calibri" panose="020F0502020204030204" pitchFamily="34" charset="0"/>
              </a:rPr>
              <a:t>FUNCTION F_OBT_DESCTO_SINDICATO(</a:t>
            </a:r>
          </a:p>
          <a:p>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NUMBER, </a:t>
            </a:r>
          </a:p>
          <a:p>
            <a:r>
              <a:rPr lang="en-US" b="1" dirty="0" err="1">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NUMBER) RETURN NUMBER IS</a:t>
            </a:r>
          </a:p>
          <a:p>
            <a:r>
              <a:rPr lang="en-US" b="1" dirty="0" err="1">
                <a:solidFill>
                  <a:srgbClr val="0000FF"/>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 NUMBER(5):=0;</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EXECUTE IMMEDIATE 'SELECT ROUND(</a:t>
            </a:r>
            <a:r>
              <a:rPr lang="en-US" b="1" dirty="0">
                <a:solidFill>
                  <a:srgbClr val="C00000"/>
                </a:solidFill>
                <a:latin typeface="Calibri" panose="020F0502020204030204" pitchFamily="34" charset="0"/>
                <a:cs typeface="Calibri" panose="020F0502020204030204" pitchFamily="34" charset="0"/>
              </a:rPr>
              <a:t>:</a:t>
            </a:r>
            <a:r>
              <a:rPr lang="en-US" b="1" dirty="0" err="1">
                <a:solidFill>
                  <a:srgbClr val="C00000"/>
                </a:solidFill>
                <a:latin typeface="Calibri" panose="020F0502020204030204" pitchFamily="34" charset="0"/>
                <a:cs typeface="Calibri" panose="020F0502020204030204" pitchFamily="34" charset="0"/>
              </a:rPr>
              <a:t>b_sbase_emp</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tds.porc_ds</a:t>
            </a:r>
            <a:r>
              <a:rPr lang="en-US" b="1" dirty="0">
                <a:latin typeface="Calibri" panose="020F0502020204030204" pitchFamily="34" charset="0"/>
                <a:cs typeface="Calibri" panose="020F0502020204030204" pitchFamily="34" charset="0"/>
              </a:rPr>
              <a:t>) FROM </a:t>
            </a:r>
            <a:r>
              <a:rPr lang="en-US" b="1" dirty="0" err="1">
                <a:latin typeface="Calibri" panose="020F0502020204030204" pitchFamily="34" charset="0"/>
                <a:cs typeface="Calibri" panose="020F0502020204030204" pitchFamily="34" charset="0"/>
              </a:rPr>
              <a:t>tramo_descto_sindicato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tds</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WHERE </a:t>
            </a:r>
            <a:r>
              <a:rPr lang="en-US" b="1" dirty="0">
                <a:solidFill>
                  <a:srgbClr val="C00000"/>
                </a:solidFill>
                <a:latin typeface="Calibri" panose="020F0502020204030204" pitchFamily="34" charset="0"/>
                <a:cs typeface="Calibri" panose="020F0502020204030204" pitchFamily="34" charset="0"/>
              </a:rPr>
              <a:t>:</a:t>
            </a:r>
            <a:r>
              <a:rPr lang="en-US" b="1" dirty="0" err="1">
                <a:solidFill>
                  <a:srgbClr val="C00000"/>
                </a:solidFill>
                <a:latin typeface="Calibri" panose="020F0502020204030204" pitchFamily="34" charset="0"/>
                <a:cs typeface="Calibri" panose="020F0502020204030204" pitchFamily="34" charset="0"/>
              </a:rPr>
              <a:t>b_sbase_emp</a:t>
            </a:r>
            <a:r>
              <a:rPr lang="en-US" b="1" dirty="0">
                <a:latin typeface="Calibri" panose="020F0502020204030204" pitchFamily="34" charset="0"/>
                <a:cs typeface="Calibri" panose="020F0502020204030204" pitchFamily="34" charset="0"/>
              </a:rPr>
              <a:t> BETWEEN </a:t>
            </a:r>
            <a:r>
              <a:rPr lang="en-US" b="1" dirty="0" err="1">
                <a:latin typeface="Calibri" panose="020F0502020204030204" pitchFamily="34" charset="0"/>
                <a:cs typeface="Calibri" panose="020F0502020204030204" pitchFamily="34" charset="0"/>
              </a:rPr>
              <a:t>tds.tramo_inf_ds</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tds.tramo_sup_ds</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INTO </a:t>
            </a:r>
            <a:r>
              <a:rPr lang="en-US" b="1" dirty="0" err="1">
                <a:solidFill>
                  <a:srgbClr val="0000FF"/>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 USING </a:t>
            </a:r>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RETURN </a:t>
            </a:r>
            <a:r>
              <a:rPr lang="en-US" b="1" dirty="0" err="1">
                <a:solidFill>
                  <a:srgbClr val="0000FF"/>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EXCEPTION</a:t>
            </a:r>
          </a:p>
          <a:p>
            <a:r>
              <a:rPr lang="en-US" b="1" dirty="0">
                <a:latin typeface="Calibri" panose="020F0502020204030204" pitchFamily="34" charset="0"/>
                <a:cs typeface="Calibri" panose="020F0502020204030204" pitchFamily="34" charset="0"/>
              </a:rPr>
              <a:t>WHEN OTHERS THEN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:=SQLERRM;</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v_rutina_error</a:t>
            </a:r>
            <a:r>
              <a:rPr lang="en-US" b="1" dirty="0">
                <a:latin typeface="Calibri" panose="020F0502020204030204" pitchFamily="34" charset="0"/>
                <a:cs typeface="Calibri" panose="020F0502020204030204" pitchFamily="34" charset="0"/>
              </a:rPr>
              <a:t> :='Error </a:t>
            </a:r>
            <a:r>
              <a:rPr lang="en-US" b="1" dirty="0" err="1">
                <a:latin typeface="Calibri" panose="020F0502020204030204" pitchFamily="34" charset="0"/>
                <a:cs typeface="Calibri" panose="020F0502020204030204" pitchFamily="34" charset="0"/>
              </a:rPr>
              <a:t>en</a:t>
            </a:r>
            <a:r>
              <a:rPr lang="en-US" b="1" dirty="0">
                <a:latin typeface="Calibri" panose="020F0502020204030204" pitchFamily="34" charset="0"/>
                <a:cs typeface="Calibri" panose="020F0502020204030204" pitchFamily="34" charset="0"/>
              </a:rPr>
              <a:t> la </a:t>
            </a:r>
            <a:r>
              <a:rPr lang="en-US" b="1" dirty="0" err="1">
                <a:latin typeface="Calibri" panose="020F0502020204030204" pitchFamily="34" charset="0"/>
                <a:cs typeface="Calibri" panose="020F0502020204030204" pitchFamily="34" charset="0"/>
              </a:rPr>
              <a:t>Función</a:t>
            </a:r>
            <a:r>
              <a:rPr lang="en-US" b="1" dirty="0">
                <a:latin typeface="Calibri" panose="020F0502020204030204" pitchFamily="34" charset="0"/>
                <a:cs typeface="Calibri" panose="020F0502020204030204" pitchFamily="34" charset="0"/>
              </a:rPr>
              <a:t> F_OBT_DESCTO_SINDICATO del Package. </a:t>
            </a:r>
            <a:r>
              <a:rPr lang="en-US" b="1" dirty="0" err="1">
                <a:latin typeface="Calibri" panose="020F0502020204030204" pitchFamily="34" charset="0"/>
                <a:cs typeface="Calibri" panose="020F0502020204030204" pitchFamily="34" charset="0"/>
              </a:rPr>
              <a:t>Empleado</a:t>
            </a:r>
            <a:r>
              <a:rPr lang="en-US" b="1" dirty="0">
                <a:latin typeface="Calibri" panose="020F0502020204030204" pitchFamily="34" charset="0"/>
                <a:cs typeface="Calibri" panose="020F0502020204030204" pitchFamily="34" charset="0"/>
              </a:rPr>
              <a:t>: ' || </a:t>
            </a:r>
            <a:r>
              <a:rPr lang="en-US" b="1" dirty="0" err="1">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P_GRABAR_ERROR(</a:t>
            </a:r>
            <a:r>
              <a:rPr lang="en-US" b="1" dirty="0" err="1">
                <a:latin typeface="Calibri" panose="020F0502020204030204" pitchFamily="34" charset="0"/>
                <a:cs typeface="Calibri" panose="020F0502020204030204" pitchFamily="34" charset="0"/>
              </a:rPr>
              <a:t>v_rutina_error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RETURN 0; </a:t>
            </a:r>
          </a:p>
          <a:p>
            <a:r>
              <a:rPr lang="en-US" b="1" dirty="0">
                <a:latin typeface="Calibri" panose="020F0502020204030204" pitchFamily="34" charset="0"/>
                <a:cs typeface="Calibri" panose="020F0502020204030204" pitchFamily="34" charset="0"/>
              </a:rPr>
              <a:t>END F_OBT_DESCTO_SINDICATO;</a:t>
            </a:r>
          </a:p>
          <a:p>
            <a:r>
              <a:rPr lang="en-US" b="1" dirty="0">
                <a:latin typeface="Calibri" panose="020F0502020204030204" pitchFamily="34" charset="0"/>
                <a:cs typeface="Calibri" panose="020F0502020204030204" pitchFamily="34" charset="0"/>
              </a:rPr>
              <a:t>PROCEDURE P_GRABAR_ERROR(</a:t>
            </a:r>
            <a:r>
              <a:rPr lang="en-US" b="1" dirty="0" err="1">
                <a:latin typeface="Calibri" panose="020F0502020204030204" pitchFamily="34" charset="0"/>
                <a:cs typeface="Calibri" panose="020F0502020204030204" pitchFamily="34" charset="0"/>
              </a:rPr>
              <a:t>p_rutina_error</a:t>
            </a:r>
            <a:r>
              <a:rPr lang="en-US" b="1" dirty="0">
                <a:latin typeface="Calibri" panose="020F0502020204030204" pitchFamily="34" charset="0"/>
                <a:cs typeface="Calibri" panose="020F0502020204030204" pitchFamily="34" charset="0"/>
              </a:rPr>
              <a:t> VARCHAR2, </a:t>
            </a:r>
            <a:r>
              <a:rPr lang="en-US" b="1" dirty="0" err="1">
                <a:latin typeface="Calibri" panose="020F0502020204030204" pitchFamily="34" charset="0"/>
                <a:cs typeface="Calibri" panose="020F0502020204030204" pitchFamily="34" charset="0"/>
              </a:rPr>
              <a:t>p_mensaje_error</a:t>
            </a:r>
            <a:r>
              <a:rPr lang="en-US" b="1" dirty="0">
                <a:latin typeface="Calibri" panose="020F0502020204030204" pitchFamily="34" charset="0"/>
                <a:cs typeface="Calibri" panose="020F0502020204030204" pitchFamily="34" charset="0"/>
              </a:rPr>
              <a:t> VARCHAR2) IS</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+1;</a:t>
            </a:r>
          </a:p>
          <a:p>
            <a:r>
              <a:rPr lang="en-US" b="1" dirty="0">
                <a:latin typeface="Calibri" panose="020F0502020204030204" pitchFamily="34" charset="0"/>
                <a:cs typeface="Calibri" panose="020F0502020204030204" pitchFamily="34" charset="0"/>
              </a:rPr>
              <a:t>    INSERT INTO </a:t>
            </a:r>
            <a:r>
              <a:rPr lang="en-US" b="1" dirty="0" err="1">
                <a:latin typeface="Calibri" panose="020F0502020204030204" pitchFamily="34" charset="0"/>
                <a:cs typeface="Calibri" panose="020F0502020204030204" pitchFamily="34" charset="0"/>
              </a:rPr>
              <a:t>error_proceso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v_sec_err,p_rutina_error,p_mensaje_error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 P_GRABAR_ERROR;</a:t>
            </a:r>
          </a:p>
          <a:p>
            <a:r>
              <a:rPr lang="en-US" b="1" dirty="0">
                <a:latin typeface="Calibri" panose="020F0502020204030204" pitchFamily="34" charset="0"/>
                <a:cs typeface="Calibri" panose="020F0502020204030204" pitchFamily="34" charset="0"/>
              </a:rPr>
              <a:t>END PKG_PROC_REMUN;</a:t>
            </a:r>
          </a:p>
          <a:p>
            <a:endParaRPr lang="en-US" sz="800" b="1" dirty="0">
              <a:latin typeface="Calibri" panose="020F0502020204030204" pitchFamily="34" charset="0"/>
              <a:cs typeface="Calibri" panose="020F0502020204030204" pitchFamily="34" charset="0"/>
            </a:endParaRPr>
          </a:p>
        </p:txBody>
      </p:sp>
      <p:sp>
        <p:nvSpPr>
          <p:cNvPr id="9" name="CuadroTexto 8">
            <a:extLst>
              <a:ext uri="{FF2B5EF4-FFF2-40B4-BE49-F238E27FC236}">
                <a16:creationId xmlns:a16="http://schemas.microsoft.com/office/drawing/2014/main" id="{6B80689A-7AE1-41BF-9AFA-9D6EC98E2638}"/>
              </a:ext>
            </a:extLst>
          </p:cNvPr>
          <p:cNvSpPr txBox="1"/>
          <p:nvPr/>
        </p:nvSpPr>
        <p:spPr>
          <a:xfrm>
            <a:off x="18623" y="3440870"/>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22830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42666"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5" name="Text Box 5">
            <a:extLst>
              <a:ext uri="{FF2B5EF4-FFF2-40B4-BE49-F238E27FC236}">
                <a16:creationId xmlns:a16="http://schemas.microsoft.com/office/drawing/2014/main" id="{5D2D9F3D-C900-46AF-8559-1EB36CD22063}"/>
              </a:ext>
            </a:extLst>
          </p:cNvPr>
          <p:cNvSpPr txBox="1">
            <a:spLocks noChangeArrowheads="1"/>
          </p:cNvSpPr>
          <p:nvPr/>
        </p:nvSpPr>
        <p:spPr bwMode="auto">
          <a:xfrm>
            <a:off x="450697" y="1091617"/>
            <a:ext cx="8467270" cy="560153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200" b="1" dirty="0">
                <a:latin typeface="Calibri" panose="020F0502020204030204" pitchFamily="34" charset="0"/>
                <a:cs typeface="Calibri" panose="020F0502020204030204" pitchFamily="34" charset="0"/>
              </a:rPr>
              <a:t>CREATE OR REPLACE PROCEDURE SP_CALC_REMUN(</a:t>
            </a:r>
            <a:r>
              <a:rPr lang="en-US" sz="1200" b="1" dirty="0" err="1">
                <a:latin typeface="Calibri" panose="020F0502020204030204" pitchFamily="34" charset="0"/>
                <a:cs typeface="Calibri" panose="020F0502020204030204" pitchFamily="34" charset="0"/>
              </a:rPr>
              <a:t>p_valor_colacion</a:t>
            </a:r>
            <a:r>
              <a:rPr lang="en-US" sz="1200" b="1" dirty="0">
                <a:latin typeface="Calibri" panose="020F0502020204030204" pitchFamily="34" charset="0"/>
                <a:cs typeface="Calibri" panose="020F0502020204030204" pitchFamily="34" charset="0"/>
              </a:rPr>
              <a:t> NUMBER, </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 NUMBER, </a:t>
            </a:r>
          </a:p>
          <a:p>
            <a:r>
              <a:rPr lang="en-US" sz="1200" b="1" dirty="0" err="1">
                <a:latin typeface="Calibri" panose="020F0502020204030204" pitchFamily="34" charset="0"/>
                <a:cs typeface="Calibri" panose="020F0502020204030204" pitchFamily="34" charset="0"/>
              </a:rPr>
              <a:t>p_fecha_proceso</a:t>
            </a:r>
            <a:r>
              <a:rPr lang="en-US" sz="1200" b="1" dirty="0">
                <a:latin typeface="Calibri" panose="020F0502020204030204" pitchFamily="34" charset="0"/>
                <a:cs typeface="Calibri" panose="020F0502020204030204" pitchFamily="34" charset="0"/>
              </a:rPr>
              <a:t> VARCHAR2) IS</a:t>
            </a:r>
          </a:p>
          <a:p>
            <a:r>
              <a:rPr lang="en-US" sz="1200" b="1" dirty="0">
                <a:latin typeface="Calibri" panose="020F0502020204030204" pitchFamily="34" charset="0"/>
                <a:cs typeface="Calibri" panose="020F0502020204030204" pitchFamily="34" charset="0"/>
              </a:rPr>
              <a:t>CURSOR </a:t>
            </a:r>
            <a:r>
              <a:rPr lang="en-US" sz="1200" b="1" dirty="0" err="1">
                <a:latin typeface="Calibri" panose="020F0502020204030204" pitchFamily="34" charset="0"/>
                <a:cs typeface="Calibri" panose="020F0502020204030204" pitchFamily="34" charset="0"/>
              </a:rPr>
              <a:t>cur_emp_trabaja</a:t>
            </a:r>
            <a:r>
              <a:rPr lang="en-US" sz="1200" b="1" dirty="0">
                <a:latin typeface="Calibri" panose="020F0502020204030204" pitchFamily="34" charset="0"/>
                <a:cs typeface="Calibri" panose="020F0502020204030204" pitchFamily="34" charset="0"/>
              </a:rPr>
              <a:t> IS</a:t>
            </a:r>
          </a:p>
          <a:p>
            <a:r>
              <a:rPr lang="en-US" sz="1200" b="1" dirty="0">
                <a:latin typeface="Calibri" panose="020F0502020204030204" pitchFamily="34" charset="0"/>
                <a:cs typeface="Calibri" panose="020F0502020204030204" pitchFamily="34" charset="0"/>
              </a:rPr>
              <a:t>                SELECT </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 COUNT(</a:t>
            </a:r>
            <a:r>
              <a:rPr lang="en-US" sz="1200" b="1" dirty="0" err="1">
                <a:latin typeface="Calibri" panose="020F0502020204030204" pitchFamily="34" charset="0"/>
                <a:cs typeface="Calibri" panose="020F0502020204030204" pitchFamily="34" charset="0"/>
              </a:rPr>
              <a:t>m.employee_id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total_emp</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e.salary</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salario</a:t>
            </a:r>
            <a:r>
              <a:rPr lang="en-US" sz="1200" b="1" dirty="0">
                <a:latin typeface="Calibri" panose="020F0502020204030204" pitchFamily="34" charset="0"/>
                <a:cs typeface="Calibri" panose="020F0502020204030204" pitchFamily="34" charset="0"/>
              </a:rPr>
              <a:t>, ROUND(</a:t>
            </a:r>
            <a:r>
              <a:rPr lang="en-US" sz="1200" b="1" dirty="0" err="1">
                <a:latin typeface="Calibri" panose="020F0502020204030204" pitchFamily="34" charset="0"/>
                <a:cs typeface="Calibri" panose="020F0502020204030204" pitchFamily="34" charset="0"/>
              </a:rPr>
              <a:t>e.salary</a:t>
            </a:r>
            <a:r>
              <a:rPr lang="en-US" sz="1200" b="1" dirty="0">
                <a:latin typeface="Calibri" panose="020F0502020204030204" pitchFamily="34" charset="0"/>
                <a:cs typeface="Calibri" panose="020F0502020204030204" pitchFamily="34" charset="0"/>
              </a:rPr>
              <a:t>*NVL(e.commission_pct,0)) </a:t>
            </a:r>
            <a:r>
              <a:rPr lang="en-US" sz="1200" b="1" dirty="0" err="1">
                <a:latin typeface="Calibri" panose="020F0502020204030204" pitchFamily="34" charset="0"/>
                <a:cs typeface="Calibri" panose="020F0502020204030204" pitchFamily="34" charset="0"/>
              </a:rPr>
              <a:t>valor_comision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l.city</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FROM employees e LEFT JOIN employees m</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m.manager_id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LEFT OUTER JOIN departments d</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e.department_id</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d.department_id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LEFT OUTER JOIN locations l</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d.location_id</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l.location_id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GROUP BY </a:t>
            </a:r>
            <a:r>
              <a:rPr lang="en-US" sz="1200" b="1" dirty="0" err="1">
                <a:latin typeface="Calibri" panose="020F0502020204030204" pitchFamily="34" charset="0"/>
                <a:cs typeface="Calibri" panose="020F0502020204030204" pitchFamily="34" charset="0"/>
              </a:rPr>
              <a:t>e.employee_id,e.salary,e.commission_pct</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l.city</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ORDER BY </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 </a:t>
            </a:r>
          </a:p>
          <a:p>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 NUMBER(5);</a:t>
            </a:r>
          </a:p>
          <a:p>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NUMBER(5);</a:t>
            </a:r>
          </a:p>
          <a:p>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NUMBER(8);</a:t>
            </a:r>
          </a:p>
          <a:p>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 NUMBER(6);</a:t>
            </a:r>
          </a:p>
          <a:p>
            <a:r>
              <a:rPr lang="en-US" sz="1200" b="1" dirty="0">
                <a:latin typeface="Calibri" panose="020F0502020204030204" pitchFamily="34" charset="0"/>
                <a:cs typeface="Calibri" panose="020F0502020204030204" pitchFamily="34" charset="0"/>
              </a:rPr>
              <a:t>BEGIN</a:t>
            </a:r>
          </a:p>
          <a:p>
            <a:r>
              <a:rPr lang="en-US" sz="1200" b="1" dirty="0">
                <a:latin typeface="Calibri" panose="020F0502020204030204" pitchFamily="34" charset="0"/>
                <a:cs typeface="Calibri" panose="020F0502020204030204" pitchFamily="34" charset="0"/>
              </a:rPr>
              <a:t>    EXECUTE IMMEDIATE('TRUNCATE TABLE ERROR_PROCESO');</a:t>
            </a:r>
          </a:p>
          <a:p>
            <a:r>
              <a:rPr lang="en-US" sz="1200" b="1" dirty="0">
                <a:latin typeface="Calibri" panose="020F0502020204030204" pitchFamily="34" charset="0"/>
                <a:cs typeface="Calibri" panose="020F0502020204030204" pitchFamily="34" charset="0"/>
              </a:rPr>
              <a:t>    EXECUTE IMMEDIATE('TRUNCATE TABLE HABER_CALC_SALARIO');</a:t>
            </a:r>
          </a:p>
          <a:p>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Esta</a:t>
            </a:r>
            <a:r>
              <a:rPr lang="en-US" sz="1200" b="1" dirty="0">
                <a:latin typeface="Calibri" panose="020F0502020204030204" pitchFamily="34" charset="0"/>
                <a:cs typeface="Calibri" panose="020F0502020204030204" pitchFamily="34" charset="0"/>
              </a:rPr>
              <a:t> variable se </a:t>
            </a:r>
            <a:r>
              <a:rPr lang="en-US" sz="1200" b="1" dirty="0" err="1">
                <a:latin typeface="Calibri" panose="020F0502020204030204" pitchFamily="34" charset="0"/>
                <a:cs typeface="Calibri" panose="020F0502020204030204" pitchFamily="34" charset="0"/>
              </a:rPr>
              <a:t>inicializa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en</a:t>
            </a:r>
            <a:r>
              <a:rPr lang="en-US" sz="1200" b="1" dirty="0">
                <a:latin typeface="Calibri" panose="020F0502020204030204" pitchFamily="34" charset="0"/>
                <a:cs typeface="Calibri" panose="020F0502020204030204" pitchFamily="34" charset="0"/>
              </a:rPr>
              <a:t> cero </a:t>
            </a:r>
            <a:r>
              <a:rPr lang="en-US" sz="1200" b="1" dirty="0" err="1">
                <a:latin typeface="Calibri" panose="020F0502020204030204" pitchFamily="34" charset="0"/>
                <a:cs typeface="Calibri" panose="020F0502020204030204" pitchFamily="34" charset="0"/>
              </a:rPr>
              <a:t>porque</a:t>
            </a:r>
            <a:r>
              <a:rPr lang="en-US" sz="1200" b="1" dirty="0">
                <a:latin typeface="Calibri" panose="020F0502020204030204" pitchFamily="34" charset="0"/>
                <a:cs typeface="Calibri" panose="020F0502020204030204" pitchFamily="34" charset="0"/>
              </a:rPr>
              <a:t> se </a:t>
            </a:r>
            <a:r>
              <a:rPr lang="en-US" sz="1200" b="1" dirty="0" err="1">
                <a:latin typeface="Calibri" panose="020F0502020204030204" pitchFamily="34" charset="0"/>
                <a:cs typeface="Calibri" panose="020F0502020204030204" pitchFamily="34" charset="0"/>
              </a:rPr>
              <a:t>usará</a:t>
            </a:r>
            <a:r>
              <a:rPr lang="en-US" sz="1200" b="1" dirty="0">
                <a:latin typeface="Calibri" panose="020F0502020204030204" pitchFamily="34" charset="0"/>
                <a:cs typeface="Calibri" panose="020F0502020204030204" pitchFamily="34" charset="0"/>
              </a:rPr>
              <a:t> para </a:t>
            </a:r>
            <a:r>
              <a:rPr lang="en-US" sz="1200" b="1" dirty="0" err="1">
                <a:latin typeface="Calibri" panose="020F0502020204030204" pitchFamily="34" charset="0"/>
                <a:cs typeface="Calibri" panose="020F0502020204030204" pitchFamily="34" charset="0"/>
              </a:rPr>
              <a:t>simular</a:t>
            </a:r>
            <a:r>
              <a:rPr lang="en-US" sz="1200" b="1" dirty="0">
                <a:latin typeface="Calibri" panose="020F0502020204030204" pitchFamily="34" charset="0"/>
                <a:cs typeface="Calibri" panose="020F0502020204030204" pitchFamily="34" charset="0"/>
              </a:rPr>
              <a:t> una </a:t>
            </a:r>
            <a:r>
              <a:rPr lang="en-US" sz="1200" b="1" dirty="0" err="1">
                <a:latin typeface="Calibri" panose="020F0502020204030204" pitchFamily="34" charset="0"/>
                <a:cs typeface="Calibri" panose="020F0502020204030204" pitchFamily="34" charset="0"/>
              </a:rPr>
              <a:t>secuencia</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al </a:t>
            </a:r>
            <a:r>
              <a:rPr lang="en-US" sz="1200" b="1" dirty="0" err="1">
                <a:latin typeface="Calibri" panose="020F0502020204030204" pitchFamily="34" charset="0"/>
                <a:cs typeface="Calibri" panose="020F0502020204030204" pitchFamily="34" charset="0"/>
              </a:rPr>
              <a:t>insertar</a:t>
            </a:r>
            <a:r>
              <a:rPr lang="en-US" sz="1200" b="1" dirty="0">
                <a:latin typeface="Calibri" panose="020F0502020204030204" pitchFamily="34" charset="0"/>
                <a:cs typeface="Calibri" panose="020F0502020204030204" pitchFamily="34" charset="0"/>
              </a:rPr>
              <a:t> los </a:t>
            </a:r>
            <a:r>
              <a:rPr lang="en-US" sz="1200" b="1" dirty="0" err="1">
                <a:latin typeface="Calibri" panose="020F0502020204030204" pitchFamily="34" charset="0"/>
                <a:cs typeface="Calibri" panose="020F0502020204030204" pitchFamily="34" charset="0"/>
              </a:rPr>
              <a:t>errores</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en</a:t>
            </a:r>
            <a:r>
              <a:rPr lang="en-US" sz="1200" b="1" dirty="0">
                <a:latin typeface="Calibri" panose="020F0502020204030204" pitchFamily="34" charset="0"/>
                <a:cs typeface="Calibri" panose="020F0502020204030204" pitchFamily="34" charset="0"/>
              </a:rPr>
              <a:t> el package. No se </a:t>
            </a:r>
            <a:r>
              <a:rPr lang="en-US" sz="1200" b="1" dirty="0" err="1">
                <a:latin typeface="Calibri" panose="020F0502020204030204" pitchFamily="34" charset="0"/>
                <a:cs typeface="Calibri" panose="020F0502020204030204" pitchFamily="34" charset="0"/>
              </a:rPr>
              <a:t>usa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objeto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secuencia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porque</a:t>
            </a:r>
            <a:r>
              <a:rPr lang="en-US" sz="1200" b="1" dirty="0">
                <a:latin typeface="Calibri" panose="020F0502020204030204" pitchFamily="34" charset="0"/>
                <a:cs typeface="Calibri" panose="020F0502020204030204" pitchFamily="34" charset="0"/>
              </a:rPr>
              <a:t> al </a:t>
            </a:r>
            <a:r>
              <a:rPr lang="en-US" sz="1200" b="1" dirty="0" err="1">
                <a:latin typeface="Calibri" panose="020F0502020204030204" pitchFamily="34" charset="0"/>
                <a:cs typeface="Calibri" panose="020F0502020204030204" pitchFamily="34" charset="0"/>
              </a:rPr>
              <a:t>eliminarla</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y </a:t>
            </a:r>
            <a:r>
              <a:rPr lang="en-US" sz="1200" b="1" dirty="0" err="1">
                <a:latin typeface="Calibri" panose="020F0502020204030204" pitchFamily="34" charset="0"/>
                <a:cs typeface="Calibri" panose="020F0502020204030204" pitchFamily="34" charset="0"/>
              </a:rPr>
              <a:t>volver</a:t>
            </a:r>
            <a:r>
              <a:rPr lang="en-US" sz="1200" b="1" dirty="0">
                <a:latin typeface="Calibri" panose="020F0502020204030204" pitchFamily="34" charset="0"/>
                <a:cs typeface="Calibri" panose="020F0502020204030204" pitchFamily="34" charset="0"/>
              </a:rPr>
              <a:t> a </a:t>
            </a:r>
            <a:r>
              <a:rPr lang="en-US" sz="1200" b="1" dirty="0" err="1">
                <a:latin typeface="Calibri" panose="020F0502020204030204" pitchFamily="34" charset="0"/>
                <a:cs typeface="Calibri" panose="020F0502020204030204" pitchFamily="34" charset="0"/>
              </a:rPr>
              <a:t>crearla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este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procedimiento</a:t>
            </a:r>
            <a:r>
              <a:rPr lang="en-US" sz="1200" b="1" dirty="0">
                <a:latin typeface="Calibri" panose="020F0502020204030204" pitchFamily="34" charset="0"/>
                <a:cs typeface="Calibri" panose="020F0502020204030204" pitchFamily="34" charset="0"/>
              </a:rPr>
              <a:t>, el package se </a:t>
            </a:r>
            <a:r>
              <a:rPr lang="en-US" sz="1200" b="1" dirty="0" err="1">
                <a:latin typeface="Calibri" panose="020F0502020204030204" pitchFamily="34" charset="0"/>
                <a:cs typeface="Calibri" panose="020F0502020204030204" pitchFamily="34" charset="0"/>
              </a:rPr>
              <a:t>descompila</a:t>
            </a:r>
            <a:r>
              <a:rPr lang="en-US" sz="1200" b="1" dirty="0">
                <a:latin typeface="Calibri" panose="020F0502020204030204" pitchFamily="34" charset="0"/>
                <a:cs typeface="Calibri" panose="020F0502020204030204" pitchFamily="34" charset="0"/>
              </a:rPr>
              <a:t> y no se </a:t>
            </a:r>
            <a:r>
              <a:rPr lang="en-US" sz="1200" b="1" dirty="0" err="1">
                <a:latin typeface="Calibri" panose="020F0502020204030204" pitchFamily="34" charset="0"/>
                <a:cs typeface="Calibri" panose="020F0502020204030204" pitchFamily="34" charset="0"/>
              </a:rPr>
              <a:t>puede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ejecutar</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PKG_PROC_REMUN.v_sec_err</a:t>
            </a:r>
            <a:r>
              <a:rPr lang="en-US" sz="1200" b="1" dirty="0">
                <a:latin typeface="Calibri" panose="020F0502020204030204" pitchFamily="34" charset="0"/>
                <a:cs typeface="Calibri" panose="020F0502020204030204" pitchFamily="34" charset="0"/>
              </a:rPr>
              <a:t> :=0; </a:t>
            </a:r>
          </a:p>
          <a:p>
            <a:r>
              <a:rPr lang="en-US" sz="1200" b="1" dirty="0">
                <a:latin typeface="Calibri" panose="020F0502020204030204" pitchFamily="34" charset="0"/>
                <a:cs typeface="Calibri" panose="020F0502020204030204" pitchFamily="34" charset="0"/>
              </a:rPr>
              <a:t>          FOR </a:t>
            </a:r>
            <a:r>
              <a:rPr lang="en-US" sz="1200" b="1" dirty="0" err="1">
                <a:latin typeface="Calibri" panose="020F0502020204030204" pitchFamily="34" charset="0"/>
                <a:cs typeface="Calibri" panose="020F0502020204030204" pitchFamily="34" charset="0"/>
              </a:rPr>
              <a:t>reg_emp_trabaja</a:t>
            </a:r>
            <a:r>
              <a:rPr lang="en-US" sz="1200" b="1" dirty="0">
                <a:latin typeface="Calibri" panose="020F0502020204030204" pitchFamily="34" charset="0"/>
                <a:cs typeface="Calibri" panose="020F0502020204030204" pitchFamily="34" charset="0"/>
              </a:rPr>
              <a:t> IN </a:t>
            </a:r>
            <a:r>
              <a:rPr lang="en-US" sz="1200" b="1" dirty="0" err="1">
                <a:latin typeface="Calibri" panose="020F0502020204030204" pitchFamily="34" charset="0"/>
                <a:cs typeface="Calibri" panose="020F0502020204030204" pitchFamily="34" charset="0"/>
              </a:rPr>
              <a:t>cur_emp_trabaja</a:t>
            </a:r>
            <a:r>
              <a:rPr lang="en-US" sz="1200" b="1" dirty="0">
                <a:latin typeface="Calibri" panose="020F0502020204030204" pitchFamily="34" charset="0"/>
                <a:cs typeface="Calibri" panose="020F0502020204030204" pitchFamily="34" charset="0"/>
              </a:rPr>
              <a:t>  LOOP</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:=0;</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:=0;</a:t>
            </a:r>
          </a:p>
          <a:p>
            <a:endParaRPr lang="en-US" sz="1200" b="1" dirty="0">
              <a:latin typeface="Calibri" panose="020F0502020204030204" pitchFamily="34" charset="0"/>
              <a:cs typeface="Calibri" panose="020F0502020204030204" pitchFamily="34" charset="0"/>
            </a:endParaRPr>
          </a:p>
          <a:p>
            <a:r>
              <a:rPr lang="en-US" sz="1200" b="1" dirty="0">
                <a:solidFill>
                  <a:srgbClr val="FF0000"/>
                </a:solidFill>
                <a:latin typeface="Calibri" panose="020F0502020204030204" pitchFamily="34" charset="0"/>
                <a:cs typeface="Calibri" panose="020F0502020204030204" pitchFamily="34" charset="0"/>
              </a:rPr>
              <a:t>-- El </a:t>
            </a:r>
            <a:r>
              <a:rPr lang="en-US" sz="1200" b="1" dirty="0" err="1">
                <a:solidFill>
                  <a:srgbClr val="FF0000"/>
                </a:solidFill>
                <a:latin typeface="Calibri" panose="020F0502020204030204" pitchFamily="34" charset="0"/>
                <a:cs typeface="Calibri" panose="020F0502020204030204" pitchFamily="34" charset="0"/>
              </a:rPr>
              <a:t>bloque</a:t>
            </a:r>
            <a:r>
              <a:rPr lang="en-US" sz="1200" b="1" dirty="0">
                <a:solidFill>
                  <a:srgbClr val="FF0000"/>
                </a:solidFill>
                <a:latin typeface="Calibri" panose="020F0502020204030204" pitchFamily="34" charset="0"/>
                <a:cs typeface="Calibri" panose="020F0502020204030204" pitchFamily="34" charset="0"/>
              </a:rPr>
              <a:t> </a:t>
            </a:r>
            <a:r>
              <a:rPr lang="en-US" sz="1200" b="1" dirty="0" err="1">
                <a:solidFill>
                  <a:srgbClr val="FF0000"/>
                </a:solidFill>
                <a:latin typeface="Calibri" panose="020F0502020204030204" pitchFamily="34" charset="0"/>
                <a:cs typeface="Calibri" panose="020F0502020204030204" pitchFamily="34" charset="0"/>
              </a:rPr>
              <a:t>continúa</a:t>
            </a:r>
            <a:r>
              <a:rPr lang="en-US" sz="1200" b="1" dirty="0">
                <a:solidFill>
                  <a:srgbClr val="FF0000"/>
                </a:solidFill>
                <a:latin typeface="Calibri" panose="020F0502020204030204" pitchFamily="34" charset="0"/>
                <a:cs typeface="Calibri" panose="020F0502020204030204" pitchFamily="34" charset="0"/>
              </a:rPr>
              <a:t> </a:t>
            </a:r>
            <a:r>
              <a:rPr lang="en-US" sz="1200" b="1" dirty="0" err="1">
                <a:solidFill>
                  <a:srgbClr val="FF0000"/>
                </a:solidFill>
                <a:latin typeface="Calibri" panose="020F0502020204030204" pitchFamily="34" charset="0"/>
                <a:cs typeface="Calibri" panose="020F0502020204030204" pitchFamily="34" charset="0"/>
              </a:rPr>
              <a:t>en</a:t>
            </a:r>
            <a:r>
              <a:rPr lang="en-US" sz="1200" b="1" dirty="0">
                <a:solidFill>
                  <a:srgbClr val="FF0000"/>
                </a:solidFill>
                <a:latin typeface="Calibri" panose="020F0502020204030204" pitchFamily="34" charset="0"/>
                <a:cs typeface="Calibri" panose="020F0502020204030204" pitchFamily="34" charset="0"/>
              </a:rPr>
              <a:t> la </a:t>
            </a:r>
            <a:r>
              <a:rPr lang="en-US" sz="1200" b="1" dirty="0" err="1">
                <a:solidFill>
                  <a:srgbClr val="FF0000"/>
                </a:solidFill>
                <a:latin typeface="Calibri" panose="020F0502020204030204" pitchFamily="34" charset="0"/>
                <a:cs typeface="Calibri" panose="020F0502020204030204" pitchFamily="34" charset="0"/>
              </a:rPr>
              <a:t>siguiente</a:t>
            </a:r>
            <a:r>
              <a:rPr lang="en-US" sz="1200" b="1" dirty="0">
                <a:solidFill>
                  <a:srgbClr val="FF0000"/>
                </a:solidFill>
                <a:latin typeface="Calibri" panose="020F0502020204030204" pitchFamily="34" charset="0"/>
                <a:cs typeface="Calibri" panose="020F0502020204030204" pitchFamily="34" charset="0"/>
              </a:rPr>
              <a:t> PPT</a:t>
            </a:r>
          </a:p>
          <a:p>
            <a:endParaRPr lang="en-US" sz="800" b="1"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E853A540-A4B7-4F38-9F9B-5CA940EDA153}"/>
              </a:ext>
            </a:extLst>
          </p:cNvPr>
          <p:cNvSpPr txBox="1"/>
          <p:nvPr/>
        </p:nvSpPr>
        <p:spPr>
          <a:xfrm>
            <a:off x="18623" y="382772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2165495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30943" y="212725"/>
            <a:ext cx="4668497" cy="813000"/>
          </a:xfrm>
        </p:spPr>
        <p:txBody>
          <a:bodyPr/>
          <a:lstStyle/>
          <a:p>
            <a:pPr lvl="0" defTabSz="457200">
              <a:defRPr/>
            </a:pPr>
            <a:r>
              <a:rPr lang="es-CL" sz="2800" b="1" dirty="0">
                <a:solidFill>
                  <a:prstClr val="white"/>
                </a:solidFill>
                <a:latin typeface="Calibri"/>
              </a:rPr>
              <a:t>Uso de EXECUTE IMMEDIATE</a:t>
            </a:r>
          </a:p>
        </p:txBody>
      </p:sp>
      <p:sp>
        <p:nvSpPr>
          <p:cNvPr id="7" name="Text Box 5">
            <a:extLst>
              <a:ext uri="{FF2B5EF4-FFF2-40B4-BE49-F238E27FC236}">
                <a16:creationId xmlns:a16="http://schemas.microsoft.com/office/drawing/2014/main" id="{00848043-D73E-4F02-B818-42692B206B85}"/>
              </a:ext>
            </a:extLst>
          </p:cNvPr>
          <p:cNvSpPr txBox="1">
            <a:spLocks noChangeArrowheads="1"/>
          </p:cNvSpPr>
          <p:nvPr/>
        </p:nvSpPr>
        <p:spPr bwMode="auto">
          <a:xfrm>
            <a:off x="450697" y="1091617"/>
            <a:ext cx="8467270" cy="566308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200" b="1" dirty="0">
                <a:latin typeface="Calibri" panose="020F0502020204030204" pitchFamily="34" charset="0"/>
                <a:cs typeface="Calibri" panose="020F0502020204030204" pitchFamily="34" charset="0"/>
              </a:rPr>
              <a:t>           BEGIN </a:t>
            </a:r>
          </a:p>
          <a:p>
            <a:r>
              <a:rPr lang="en-US" sz="1200" b="1" dirty="0">
                <a:latin typeface="Calibri" panose="020F0502020204030204" pitchFamily="34" charset="0"/>
                <a:cs typeface="Calibri" panose="020F0502020204030204" pitchFamily="34" charset="0"/>
              </a:rPr>
              <a:t>                  IF </a:t>
            </a:r>
            <a:r>
              <a:rPr lang="en-US" sz="1200" b="1" dirty="0" err="1">
                <a:latin typeface="Calibri" panose="020F0502020204030204" pitchFamily="34" charset="0"/>
                <a:cs typeface="Calibri" panose="020F0502020204030204" pitchFamily="34" charset="0"/>
              </a:rPr>
              <a:t>reg_emp_trabaja.total_emp</a:t>
            </a:r>
            <a:r>
              <a:rPr lang="en-US" sz="1200" b="1" dirty="0">
                <a:latin typeface="Calibri" panose="020F0502020204030204" pitchFamily="34" charset="0"/>
                <a:cs typeface="Calibri" panose="020F0502020204030204" pitchFamily="34" charset="0"/>
              </a:rPr>
              <a:t> &gt; 0 THEN -- Se </a:t>
            </a:r>
            <a:r>
              <a:rPr lang="en-US" sz="1200" b="1" dirty="0" err="1">
                <a:latin typeface="Calibri" panose="020F0502020204030204" pitchFamily="34" charset="0"/>
                <a:cs typeface="Calibri" panose="020F0502020204030204" pitchFamily="34" charset="0"/>
              </a:rPr>
              <a:t>valida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si</a:t>
            </a:r>
            <a:r>
              <a:rPr lang="en-US" sz="1200" b="1" dirty="0">
                <a:latin typeface="Calibri" panose="020F0502020204030204" pitchFamily="34" charset="0"/>
                <a:cs typeface="Calibri" panose="020F0502020204030204" pitchFamily="34" charset="0"/>
              </a:rPr>
              <a:t> el </a:t>
            </a:r>
            <a:r>
              <a:rPr lang="en-US" sz="1200" b="1" dirty="0" err="1">
                <a:latin typeface="Calibri" panose="020F0502020204030204" pitchFamily="34" charset="0"/>
                <a:cs typeface="Calibri" panose="020F0502020204030204" pitchFamily="34" charset="0"/>
              </a:rPr>
              <a:t>empleado</a:t>
            </a:r>
            <a:r>
              <a:rPr lang="en-US" sz="1200" b="1" dirty="0">
                <a:latin typeface="Calibri" panose="020F0502020204030204" pitchFamily="34" charset="0"/>
                <a:cs typeface="Calibri" panose="020F0502020204030204" pitchFamily="34" charset="0"/>
              </a:rPr>
              <a:t> es jefe de </a:t>
            </a:r>
            <a:r>
              <a:rPr lang="en-US" sz="1200" b="1" dirty="0" err="1">
                <a:latin typeface="Calibri" panose="020F0502020204030204" pitchFamily="34" charset="0"/>
                <a:cs typeface="Calibri" panose="020F0502020204030204" pitchFamily="34" charset="0"/>
              </a:rPr>
              <a:t>otros</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empleados</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SELECT ROUND(</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trj.porc_asig_jefe</a:t>
            </a:r>
            <a:r>
              <a:rPr lang="en-US" sz="1200" b="1" dirty="0">
                <a:latin typeface="Calibri" panose="020F0502020204030204" pitchFamily="34" charset="0"/>
                <a:cs typeface="Calibri" panose="020F0502020204030204" pitchFamily="34" charset="0"/>
              </a:rPr>
              <a:t>/100)) -- Se </a:t>
            </a:r>
            <a:r>
              <a:rPr lang="en-US" sz="1200" b="1" dirty="0" err="1">
                <a:latin typeface="Calibri" panose="020F0502020204030204" pitchFamily="34" charset="0"/>
                <a:cs typeface="Calibri" panose="020F0502020204030204" pitchFamily="34" charset="0"/>
              </a:rPr>
              <a:t>calcula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comisión</a:t>
            </a:r>
            <a:r>
              <a:rPr lang="en-US" sz="1200" b="1" dirty="0">
                <a:latin typeface="Calibri" panose="020F0502020204030204" pitchFamily="34" charset="0"/>
                <a:cs typeface="Calibri" panose="020F0502020204030204" pitchFamily="34" charset="0"/>
              </a:rPr>
              <a:t> por ser jefe</a:t>
            </a:r>
          </a:p>
          <a:p>
            <a:r>
              <a:rPr lang="en-US" sz="1200" b="1" dirty="0">
                <a:latin typeface="Calibri" panose="020F0502020204030204" pitchFamily="34" charset="0"/>
                <a:cs typeface="Calibri" panose="020F0502020204030204" pitchFamily="34" charset="0"/>
              </a:rPr>
              <a:t>                          INTO </a:t>
            </a:r>
            <a:r>
              <a:rPr lang="en-US" sz="1200" b="1" dirty="0" err="1">
                <a:latin typeface="Calibri" panose="020F0502020204030204" pitchFamily="34" charset="0"/>
                <a:cs typeface="Calibri" panose="020F0502020204030204" pitchFamily="34" charset="0"/>
              </a:rPr>
              <a:t>v_valor_com_jefe</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FROM </a:t>
            </a:r>
            <a:r>
              <a:rPr lang="en-US" sz="1200" b="1" dirty="0" err="1">
                <a:latin typeface="Calibri" panose="020F0502020204030204" pitchFamily="34" charset="0"/>
                <a:cs typeface="Calibri" panose="020F0502020204030204" pitchFamily="34" charset="0"/>
              </a:rPr>
              <a:t>tramo_asig_jefe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trj</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WHERE </a:t>
            </a:r>
            <a:r>
              <a:rPr lang="en-US" sz="1200" b="1" dirty="0" err="1">
                <a:latin typeface="Calibri" panose="020F0502020204030204" pitchFamily="34" charset="0"/>
                <a:cs typeface="Calibri" panose="020F0502020204030204" pitchFamily="34" charset="0"/>
              </a:rPr>
              <a:t>reg_emp_trabaja.total_emp</a:t>
            </a:r>
            <a:r>
              <a:rPr lang="en-US" sz="1200" b="1" dirty="0">
                <a:latin typeface="Calibri" panose="020F0502020204030204" pitchFamily="34" charset="0"/>
                <a:cs typeface="Calibri" panose="020F0502020204030204" pitchFamily="34" charset="0"/>
              </a:rPr>
              <a:t> BETWEEN </a:t>
            </a:r>
            <a:r>
              <a:rPr lang="en-US" sz="1200" b="1" dirty="0" err="1">
                <a:latin typeface="Calibri" panose="020F0502020204030204" pitchFamily="34" charset="0"/>
                <a:cs typeface="Calibri" panose="020F0502020204030204" pitchFamily="34" charset="0"/>
              </a:rPr>
              <a:t>trj.tramo_inf_aj</a:t>
            </a:r>
            <a:r>
              <a:rPr lang="en-US" sz="1200" b="1" dirty="0">
                <a:latin typeface="Calibri" panose="020F0502020204030204" pitchFamily="34" charset="0"/>
                <a:cs typeface="Calibri" panose="020F0502020204030204" pitchFamily="34" charset="0"/>
              </a:rPr>
              <a:t> AND </a:t>
            </a:r>
            <a:r>
              <a:rPr lang="en-US" sz="1200" b="1" dirty="0" err="1">
                <a:latin typeface="Calibri" panose="020F0502020204030204" pitchFamily="34" charset="0"/>
                <a:cs typeface="Calibri" panose="020F0502020204030204" pitchFamily="34" charset="0"/>
              </a:rPr>
              <a:t>trj.tramo_sup_aj</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IF;</a:t>
            </a:r>
          </a:p>
          <a:p>
            <a:r>
              <a:rPr lang="en-US" sz="1200" b="1" dirty="0">
                <a:latin typeface="Calibri" panose="020F0502020204030204" pitchFamily="34" charset="0"/>
                <a:cs typeface="Calibri" panose="020F0502020204030204" pitchFamily="34" charset="0"/>
              </a:rPr>
              <a:t>                  EXCEPTION</a:t>
            </a:r>
          </a:p>
          <a:p>
            <a:r>
              <a:rPr lang="en-US" sz="1200" b="1" dirty="0">
                <a:latin typeface="Calibri" panose="020F0502020204030204" pitchFamily="34" charset="0"/>
                <a:cs typeface="Calibri" panose="020F0502020204030204" pitchFamily="34" charset="0"/>
              </a:rPr>
              <a:t>                  WHEN OTHERS THEN -- Se </a:t>
            </a:r>
            <a:r>
              <a:rPr lang="en-US" sz="1200" b="1" dirty="0" err="1">
                <a:latin typeface="Calibri" panose="020F0502020204030204" pitchFamily="34" charset="0"/>
                <a:cs typeface="Calibri" panose="020F0502020204030204" pitchFamily="34" charset="0"/>
              </a:rPr>
              <a:t>maneja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cualquier</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excepción</a:t>
            </a:r>
            <a:r>
              <a:rPr lang="en-US" sz="1200" b="1" dirty="0">
                <a:latin typeface="Calibri" panose="020F0502020204030204" pitchFamily="34" charset="0"/>
                <a:cs typeface="Calibri" panose="020F0502020204030204" pitchFamily="34" charset="0"/>
              </a:rPr>
              <a:t> se </a:t>
            </a:r>
            <a:r>
              <a:rPr lang="en-US" sz="1200" b="1" dirty="0" err="1">
                <a:latin typeface="Calibri" panose="020F0502020204030204" pitchFamily="34" charset="0"/>
                <a:cs typeface="Calibri" panose="020F0502020204030204" pitchFamily="34" charset="0"/>
              </a:rPr>
              <a:t>produzca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durante</a:t>
            </a:r>
            <a:r>
              <a:rPr lang="en-US" sz="1200" b="1" dirty="0">
                <a:latin typeface="Calibri" panose="020F0502020204030204" pitchFamily="34" charset="0"/>
                <a:cs typeface="Calibri" panose="020F0502020204030204" pitchFamily="34" charset="0"/>
              </a:rPr>
              <a:t> la </a:t>
            </a:r>
            <a:r>
              <a:rPr lang="en-US" sz="1200" b="1" dirty="0" err="1">
                <a:latin typeface="Calibri" panose="020F0502020204030204" pitchFamily="34" charset="0"/>
                <a:cs typeface="Calibri" panose="020F0502020204030204" pitchFamily="34" charset="0"/>
              </a:rPr>
              <a:t>ejecución</a:t>
            </a:r>
            <a:r>
              <a:rPr lang="en-US" sz="1200" b="1" dirty="0">
                <a:latin typeface="Calibri" panose="020F0502020204030204" pitchFamily="34" charset="0"/>
                <a:cs typeface="Calibri" panose="020F0502020204030204" pitchFamily="34" charset="0"/>
              </a:rPr>
              <a:t> del </a:t>
            </a:r>
            <a:r>
              <a:rPr lang="en-US" sz="1200" b="1" dirty="0" err="1">
                <a:latin typeface="Calibri" panose="020F0502020204030204" pitchFamily="34" charset="0"/>
                <a:cs typeface="Calibri" panose="020F0502020204030204" pitchFamily="34" charset="0"/>
              </a:rPr>
              <a:t>bloque</a:t>
            </a:r>
            <a:r>
              <a:rPr lang="en-US" sz="1200" b="1" dirty="0">
                <a:latin typeface="Calibri" panose="020F0502020204030204" pitchFamily="34" charset="0"/>
                <a:cs typeface="Calibri" panose="020F0502020204030204" pitchFamily="34" charset="0"/>
              </a:rPr>
              <a:t> PL/SQL</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PKG_PROC_REMUN.v_mensaje_error</a:t>
            </a:r>
            <a:r>
              <a:rPr lang="en-US" sz="1200" b="1" dirty="0">
                <a:latin typeface="Calibri" panose="020F0502020204030204" pitchFamily="34" charset="0"/>
                <a:cs typeface="Calibri" panose="020F0502020204030204" pitchFamily="34" charset="0"/>
              </a:rPr>
              <a:t> :=SQLERRM;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PKG_PROC_REMUN.v_rutina_error</a:t>
            </a:r>
            <a:r>
              <a:rPr lang="en-US" sz="1200" b="1" dirty="0">
                <a:latin typeface="Calibri" panose="020F0502020204030204" pitchFamily="34" charset="0"/>
                <a:cs typeface="Calibri" panose="020F0502020204030204" pitchFamily="34" charset="0"/>
              </a:rPr>
              <a:t>:= 'Error al </a:t>
            </a:r>
            <a:r>
              <a:rPr lang="en-US" sz="1200" b="1" dirty="0" err="1">
                <a:latin typeface="Calibri" panose="020F0502020204030204" pitchFamily="34" charset="0"/>
                <a:cs typeface="Calibri" panose="020F0502020204030204" pitchFamily="34" charset="0"/>
              </a:rPr>
              <a:t>obtener</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asignación</a:t>
            </a:r>
            <a:r>
              <a:rPr lang="en-US" sz="1200" b="1" dirty="0">
                <a:latin typeface="Calibri" panose="020F0502020204030204" pitchFamily="34" charset="0"/>
                <a:cs typeface="Calibri" panose="020F0502020204030204" pitchFamily="34" charset="0"/>
              </a:rPr>
              <a:t> jefe para el </a:t>
            </a:r>
            <a:r>
              <a:rPr lang="en-US" sz="1200" b="1" dirty="0" err="1">
                <a:latin typeface="Calibri" panose="020F0502020204030204" pitchFamily="34" charset="0"/>
                <a:cs typeface="Calibri" panose="020F0502020204030204" pitchFamily="34" charset="0"/>
              </a:rPr>
              <a:t>empleado</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reg_emp_trabaja.employee_id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PKG_PROC_REMUN.P_GRABAR_ERROR(</a:t>
            </a:r>
            <a:r>
              <a:rPr lang="en-US" sz="1200" b="1" dirty="0" err="1">
                <a:latin typeface="Calibri" panose="020F0502020204030204" pitchFamily="34" charset="0"/>
                <a:cs typeface="Calibri" panose="020F0502020204030204" pitchFamily="34" charset="0"/>
              </a:rPr>
              <a:t>PKG_PROC_REMUN.v_rutina_error</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PKG_PROC_REMUN.v_mensaje_error</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PKG_PROC_REMUN.F_OBT_DESCTO_SINDICATO(</a:t>
            </a:r>
            <a:r>
              <a:rPr lang="en-US" sz="1200" b="1" dirty="0" err="1">
                <a:latin typeface="Calibri" panose="020F0502020204030204" pitchFamily="34" charset="0"/>
                <a:cs typeface="Calibri" panose="020F0502020204030204" pitchFamily="34" charset="0"/>
              </a:rPr>
              <a:t>reg_emp_trabaja.salario,reg_emp_trabaja.employee_id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IF </a:t>
            </a:r>
            <a:r>
              <a:rPr lang="en-US" sz="1200" b="1" dirty="0" err="1">
                <a:latin typeface="Calibri" panose="020F0502020204030204" pitchFamily="34" charset="0"/>
                <a:cs typeface="Calibri" panose="020F0502020204030204" pitchFamily="34" charset="0"/>
              </a:rPr>
              <a:t>reg_emp_trabaja.city</a:t>
            </a:r>
            <a:r>
              <a:rPr lang="en-US" sz="1200" b="1" dirty="0">
                <a:latin typeface="Calibri" panose="020F0502020204030204" pitchFamily="34" charset="0"/>
                <a:cs typeface="Calibri" panose="020F0502020204030204" pitchFamily="34" charset="0"/>
              </a:rPr>
              <a:t> IN('</a:t>
            </a:r>
            <a:r>
              <a:rPr lang="en-US" sz="1200" b="1" dirty="0" err="1">
                <a:latin typeface="Calibri" panose="020F0502020204030204" pitchFamily="34" charset="0"/>
                <a:cs typeface="Calibri" panose="020F0502020204030204" pitchFamily="34" charset="0"/>
              </a:rPr>
              <a:t>Toronto','London</a:t>
            </a:r>
            <a:r>
              <a:rPr lang="en-US" sz="1200" b="1" dirty="0">
                <a:latin typeface="Calibri" panose="020F0502020204030204" pitchFamily="34" charset="0"/>
                <a:cs typeface="Calibri" panose="020F0502020204030204" pitchFamily="34" charset="0"/>
              </a:rPr>
              <a:t>') THEN</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:=ROUND(</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*1.25);</a:t>
            </a:r>
          </a:p>
          <a:p>
            <a:r>
              <a:rPr lang="en-US" sz="1200" b="1" dirty="0">
                <a:latin typeface="Calibri" panose="020F0502020204030204" pitchFamily="34" charset="0"/>
                <a:cs typeface="Calibri" panose="020F0502020204030204" pitchFamily="34" charset="0"/>
              </a:rPr>
              <a:t>         ELSE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IF;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(reg_emp_trabaja.salario+reg_emp_trabaja.valor_comision+v_valor_com_jefe+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p_valor_colacion+v_valor_movil</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Inserta</a:t>
            </a:r>
            <a:r>
              <a:rPr lang="en-US" sz="1200" b="1" dirty="0">
                <a:latin typeface="Calibri" panose="020F0502020204030204" pitchFamily="34" charset="0"/>
                <a:cs typeface="Calibri" panose="020F0502020204030204" pitchFamily="34" charset="0"/>
              </a:rPr>
              <a:t> el </a:t>
            </a:r>
            <a:r>
              <a:rPr lang="en-US" sz="1200" b="1" dirty="0" err="1">
                <a:latin typeface="Calibri" panose="020F0502020204030204" pitchFamily="34" charset="0"/>
                <a:cs typeface="Calibri" panose="020F0502020204030204" pitchFamily="34" charset="0"/>
              </a:rPr>
              <a:t>resultado</a:t>
            </a:r>
            <a:r>
              <a:rPr lang="en-US" sz="1200" b="1" dirty="0">
                <a:latin typeface="Calibri" panose="020F0502020204030204" pitchFamily="34" charset="0"/>
                <a:cs typeface="Calibri" panose="020F0502020204030204" pitchFamily="34" charset="0"/>
              </a:rPr>
              <a:t> de </a:t>
            </a:r>
            <a:r>
              <a:rPr lang="en-US" sz="1200" b="1" dirty="0" err="1">
                <a:latin typeface="Calibri" panose="020F0502020204030204" pitchFamily="34" charset="0"/>
                <a:cs typeface="Calibri" panose="020F0502020204030204" pitchFamily="34" charset="0"/>
              </a:rPr>
              <a:t>cálculos</a:t>
            </a:r>
            <a:r>
              <a:rPr lang="en-US" sz="1200" b="1" dirty="0">
                <a:latin typeface="Calibri" panose="020F0502020204030204" pitchFamily="34" charset="0"/>
                <a:cs typeface="Calibri" panose="020F0502020204030204" pitchFamily="34" charset="0"/>
              </a:rPr>
              <a:t> de haberes</a:t>
            </a:r>
          </a:p>
          <a:p>
            <a:r>
              <a:rPr lang="en-US" sz="1200" b="1" dirty="0">
                <a:latin typeface="Calibri" panose="020F0502020204030204" pitchFamily="34" charset="0"/>
                <a:cs typeface="Calibri" panose="020F0502020204030204" pitchFamily="34" charset="0"/>
              </a:rPr>
              <a:t>         SP_GRABAR_REMUN(</a:t>
            </a:r>
            <a:r>
              <a:rPr lang="en-US" sz="1200" b="1" dirty="0" err="1">
                <a:latin typeface="Calibri" panose="020F0502020204030204" pitchFamily="34" charset="0"/>
                <a:cs typeface="Calibri" panose="020F0502020204030204" pitchFamily="34" charset="0"/>
              </a:rPr>
              <a:t>reg_emp_trabaja.employee_id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p_fecha_proceso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reg_emp_trabaja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valor_comision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p_valor_colacion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COMMIT;	</a:t>
            </a:r>
          </a:p>
          <a:p>
            <a:r>
              <a:rPr lang="en-US" sz="1200" b="1" dirty="0">
                <a:latin typeface="Calibri" panose="020F0502020204030204" pitchFamily="34" charset="0"/>
                <a:cs typeface="Calibri" panose="020F0502020204030204" pitchFamily="34" charset="0"/>
              </a:rPr>
              <a:t>END LOOP;</a:t>
            </a:r>
          </a:p>
          <a:p>
            <a:r>
              <a:rPr lang="en-US" sz="1200" b="1" dirty="0">
                <a:latin typeface="Calibri" panose="020F0502020204030204" pitchFamily="34" charset="0"/>
                <a:cs typeface="Calibri" panose="020F0502020204030204" pitchFamily="34" charset="0"/>
              </a:rPr>
              <a:t>END;</a:t>
            </a:r>
          </a:p>
        </p:txBody>
      </p:sp>
    </p:spTree>
    <p:extLst>
      <p:ext uri="{BB962C8B-B14F-4D97-AF65-F5344CB8AC3E}">
        <p14:creationId xmlns:p14="http://schemas.microsoft.com/office/powerpoint/2010/main" val="2802377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54389" y="224448"/>
            <a:ext cx="4668497" cy="813000"/>
          </a:xfrm>
        </p:spPr>
        <p:txBody>
          <a:bodyPr/>
          <a:lstStyle/>
          <a:p>
            <a:pPr lvl="0" defTabSz="457200">
              <a:defRPr/>
            </a:pPr>
            <a:r>
              <a:rPr lang="es-CL" sz="2800" b="1" dirty="0">
                <a:solidFill>
                  <a:prstClr val="white"/>
                </a:solidFill>
                <a:latin typeface="Calibri"/>
              </a:rPr>
              <a:t>Uso de EXECUTE IMMEDIATE</a:t>
            </a:r>
          </a:p>
        </p:txBody>
      </p:sp>
      <p:sp>
        <p:nvSpPr>
          <p:cNvPr id="4" name="Text Box 5">
            <a:extLst>
              <a:ext uri="{FF2B5EF4-FFF2-40B4-BE49-F238E27FC236}">
                <a16:creationId xmlns:a16="http://schemas.microsoft.com/office/drawing/2014/main" id="{6C83075C-5BA5-4A53-9876-971E6AD0CB18}"/>
              </a:ext>
            </a:extLst>
          </p:cNvPr>
          <p:cNvSpPr txBox="1">
            <a:spLocks noChangeArrowheads="1"/>
          </p:cNvSpPr>
          <p:nvPr/>
        </p:nvSpPr>
        <p:spPr bwMode="auto">
          <a:xfrm>
            <a:off x="1492879" y="1157257"/>
            <a:ext cx="5304971" cy="55399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n-US"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prstClr val="black"/>
                </a:solidFill>
                <a:latin typeface="Calibri" panose="020F0502020204030204" pitchFamily="34" charset="0"/>
                <a:ea typeface="+mn-ea"/>
                <a:cs typeface="Calibri" panose="020F0502020204030204" pitchFamily="34" charset="0"/>
              </a:rPr>
              <a:t>EXEC SP_CALC_REMUN(300,500,TO_CHAR(SYSDATE,'YYYYMM</a:t>
            </a:r>
            <a:r>
              <a:rPr lang="en-US" b="1" kern="1200" dirty="0">
                <a:solidFill>
                  <a:prstClr val="black"/>
                </a:solidFill>
                <a:latin typeface="Calibri" panose="020F0502020204030204" pitchFamily="34" charset="0"/>
                <a:cs typeface="Calibri" panose="020F0502020204030204" pitchFamily="34" charset="0"/>
              </a:rPr>
              <a:t>'</a:t>
            </a:r>
            <a:r>
              <a:rPr lang="en-US"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CuadroTexto 4">
            <a:extLst>
              <a:ext uri="{FF2B5EF4-FFF2-40B4-BE49-F238E27FC236}">
                <a16:creationId xmlns:a16="http://schemas.microsoft.com/office/drawing/2014/main" id="{82D35579-4F76-4809-B144-D56BE58670F9}"/>
              </a:ext>
            </a:extLst>
          </p:cNvPr>
          <p:cNvSpPr txBox="1"/>
          <p:nvPr/>
        </p:nvSpPr>
        <p:spPr>
          <a:xfrm>
            <a:off x="1155756" y="1190036"/>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5</a:t>
            </a:r>
          </a:p>
        </p:txBody>
      </p:sp>
      <p:sp>
        <p:nvSpPr>
          <p:cNvPr id="6" name="Rectangle 3">
            <a:extLst>
              <a:ext uri="{FF2B5EF4-FFF2-40B4-BE49-F238E27FC236}">
                <a16:creationId xmlns:a16="http://schemas.microsoft.com/office/drawing/2014/main" id="{A12DF011-A8C3-4B08-B6A9-B81239E2EC79}"/>
              </a:ext>
            </a:extLst>
          </p:cNvPr>
          <p:cNvSpPr txBox="1">
            <a:spLocks noChangeArrowheads="1"/>
          </p:cNvSpPr>
          <p:nvPr/>
        </p:nvSpPr>
        <p:spPr bwMode="auto">
          <a:xfrm>
            <a:off x="96835" y="1849944"/>
            <a:ext cx="3412172"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HABER_CALC_SALARIO</a:t>
            </a: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8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ERROR_PROCESO</a:t>
            </a:r>
            <a:endParaRPr lang="es-CL" sz="2000" kern="1200" dirty="0">
              <a:solidFill>
                <a:prstClr val="black"/>
              </a:solidFill>
              <a:latin typeface="Calibri"/>
              <a:ea typeface="Arial Unicode MS"/>
              <a:cs typeface="Times New Roman" pitchFamily="18" charset="0"/>
            </a:endParaRPr>
          </a:p>
        </p:txBody>
      </p:sp>
      <p:pic>
        <p:nvPicPr>
          <p:cNvPr id="8" name="Imagen 7">
            <a:extLst>
              <a:ext uri="{FF2B5EF4-FFF2-40B4-BE49-F238E27FC236}">
                <a16:creationId xmlns:a16="http://schemas.microsoft.com/office/drawing/2014/main" id="{4F5BC945-1379-494A-AB07-A1507260623A}"/>
              </a:ext>
            </a:extLst>
          </p:cNvPr>
          <p:cNvPicPr>
            <a:picLocks noChangeAspect="1"/>
          </p:cNvPicPr>
          <p:nvPr/>
        </p:nvPicPr>
        <p:blipFill>
          <a:blip r:embed="rId3"/>
          <a:stretch>
            <a:fillRect/>
          </a:stretch>
        </p:blipFill>
        <p:spPr>
          <a:xfrm>
            <a:off x="0" y="5165821"/>
            <a:ext cx="8346831" cy="1639030"/>
          </a:xfrm>
          <a:prstGeom prst="rect">
            <a:avLst/>
          </a:prstGeom>
        </p:spPr>
      </p:pic>
      <p:pic>
        <p:nvPicPr>
          <p:cNvPr id="9" name="Imagen 8">
            <a:extLst>
              <a:ext uri="{FF2B5EF4-FFF2-40B4-BE49-F238E27FC236}">
                <a16:creationId xmlns:a16="http://schemas.microsoft.com/office/drawing/2014/main" id="{BBC65FC0-38DD-44A6-A7D6-67C961770BB0}"/>
              </a:ext>
            </a:extLst>
          </p:cNvPr>
          <p:cNvPicPr>
            <a:picLocks noChangeAspect="1"/>
          </p:cNvPicPr>
          <p:nvPr/>
        </p:nvPicPr>
        <p:blipFill>
          <a:blip r:embed="rId4"/>
          <a:stretch>
            <a:fillRect/>
          </a:stretch>
        </p:blipFill>
        <p:spPr>
          <a:xfrm>
            <a:off x="108285" y="2100454"/>
            <a:ext cx="9035715" cy="2525623"/>
          </a:xfrm>
          <a:prstGeom prst="rect">
            <a:avLst/>
          </a:prstGeom>
        </p:spPr>
      </p:pic>
    </p:spTree>
    <p:extLst>
      <p:ext uri="{BB962C8B-B14F-4D97-AF65-F5344CB8AC3E}">
        <p14:creationId xmlns:p14="http://schemas.microsoft.com/office/powerpoint/2010/main" val="1660350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36449" y="224448"/>
            <a:ext cx="4600227" cy="813000"/>
          </a:xfrm>
        </p:spPr>
        <p:txBody>
          <a:bodyPr/>
          <a:lstStyle/>
          <a:p>
            <a:pPr lvl="0" defTabSz="457200">
              <a:defRPr/>
            </a:pPr>
            <a:r>
              <a:rPr lang="es-CL" sz="2800" b="1" dirty="0">
                <a:solidFill>
                  <a:prstClr val="white"/>
                </a:solidFill>
                <a:latin typeface="Calibri"/>
              </a:rPr>
              <a:t>Uso de </a:t>
            </a:r>
            <a:r>
              <a:rPr lang="en-US" sz="2800" b="1" dirty="0">
                <a:solidFill>
                  <a:prstClr val="white"/>
                </a:solidFill>
                <a:latin typeface="Calibri"/>
              </a:rPr>
              <a:t>OPEN FOR, FETCH y CLOSE</a:t>
            </a:r>
            <a:endParaRPr lang="es-CL" sz="2800" b="1" dirty="0">
              <a:solidFill>
                <a:prstClr val="white"/>
              </a:solidFill>
              <a:latin typeface="Calibri"/>
            </a:endParaRPr>
          </a:p>
        </p:txBody>
      </p:sp>
      <p:sp>
        <p:nvSpPr>
          <p:cNvPr id="10" name="Rectangle 3">
            <a:extLst>
              <a:ext uri="{FF2B5EF4-FFF2-40B4-BE49-F238E27FC236}">
                <a16:creationId xmlns:a16="http://schemas.microsoft.com/office/drawing/2014/main" id="{63E62C84-70E7-4BE5-B26B-48C1466F00B6}"/>
              </a:ext>
            </a:extLst>
          </p:cNvPr>
          <p:cNvSpPr txBox="1">
            <a:spLocks noChangeArrowheads="1"/>
          </p:cNvSpPr>
          <p:nvPr/>
        </p:nvSpPr>
        <p:spPr bwMode="auto">
          <a:xfrm>
            <a:off x="611188" y="131148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1" name="Text Box 5">
            <a:extLst>
              <a:ext uri="{FF2B5EF4-FFF2-40B4-BE49-F238E27FC236}">
                <a16:creationId xmlns:a16="http://schemas.microsoft.com/office/drawing/2014/main" id="{895BA02A-5070-4D68-907F-671934216092}"/>
              </a:ext>
            </a:extLst>
          </p:cNvPr>
          <p:cNvSpPr txBox="1">
            <a:spLocks noChangeArrowheads="1"/>
          </p:cNvSpPr>
          <p:nvPr/>
        </p:nvSpPr>
        <p:spPr bwMode="auto">
          <a:xfrm>
            <a:off x="389054" y="1658805"/>
            <a:ext cx="8477286" cy="498598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PROCEDURE SP_REAJUSTE_SALANUAL_POR_DEPTO(</a:t>
            </a:r>
            <a:r>
              <a:rPr lang="en-US" b="1" dirty="0" err="1">
                <a:latin typeface="Calibri" panose="020F0502020204030204" pitchFamily="34" charset="0"/>
                <a:cs typeface="Calibri" panose="020F0502020204030204" pitchFamily="34" charset="0"/>
              </a:rPr>
              <a:t>p_anno_reajuste</a:t>
            </a:r>
            <a:r>
              <a:rPr lang="en-US" b="1" dirty="0">
                <a:latin typeface="Calibri" panose="020F0502020204030204" pitchFamily="34" charset="0"/>
                <a:cs typeface="Calibri" panose="020F0502020204030204" pitchFamily="34" charset="0"/>
              </a:rPr>
              <a:t> NUMBER, </a:t>
            </a:r>
            <a:r>
              <a:rPr lang="en-US" b="1" dirty="0" err="1">
                <a:latin typeface="Calibri" panose="020F0502020204030204" pitchFamily="34" charset="0"/>
                <a:cs typeface="Calibri" panose="020F0502020204030204" pitchFamily="34" charset="0"/>
              </a:rPr>
              <a:t>p_id_depto</a:t>
            </a:r>
            <a:r>
              <a:rPr lang="en-US" b="1" dirty="0">
                <a:latin typeface="Calibri" panose="020F0502020204030204" pitchFamily="34" charset="0"/>
                <a:cs typeface="Calibri" panose="020F0502020204030204" pitchFamily="34" charset="0"/>
              </a:rPr>
              <a:t> NUMBER) IS</a:t>
            </a:r>
          </a:p>
          <a:p>
            <a:r>
              <a:rPr lang="en-US" b="1" dirty="0">
                <a:solidFill>
                  <a:srgbClr val="C00000"/>
                </a:solidFill>
                <a:latin typeface="Calibri" panose="020F0502020204030204" pitchFamily="34" charset="0"/>
                <a:cs typeface="Calibri" panose="020F0502020204030204" pitchFamily="34" charset="0"/>
              </a:rPr>
              <a:t>TYPE </a:t>
            </a:r>
            <a:r>
              <a:rPr lang="en-US" b="1" dirty="0" err="1">
                <a:solidFill>
                  <a:srgbClr val="C00000"/>
                </a:solidFill>
                <a:latin typeface="Calibri" panose="020F0502020204030204" pitchFamily="34" charset="0"/>
                <a:cs typeface="Calibri" panose="020F0502020204030204" pitchFamily="34" charset="0"/>
              </a:rPr>
              <a:t>emp_refcsr_type</a:t>
            </a:r>
            <a:r>
              <a:rPr lang="en-US" b="1" dirty="0">
                <a:solidFill>
                  <a:srgbClr val="C00000"/>
                </a:solidFill>
                <a:latin typeface="Calibri" panose="020F0502020204030204" pitchFamily="34" charset="0"/>
                <a:cs typeface="Calibri" panose="020F0502020204030204" pitchFamily="34" charset="0"/>
              </a:rPr>
              <a:t> IS REF CURSOR</a:t>
            </a:r>
            <a:r>
              <a:rPr lang="en-US" b="1" dirty="0">
                <a:latin typeface="Calibri" panose="020F0502020204030204" pitchFamily="34" charset="0"/>
                <a:cs typeface="Calibri" panose="020F0502020204030204" pitchFamily="34" charset="0"/>
              </a:rPr>
              <a:t>;</a:t>
            </a:r>
          </a:p>
          <a:p>
            <a:r>
              <a:rPr lang="en-US" b="1" dirty="0" err="1">
                <a:solidFill>
                  <a:srgbClr val="0000FF"/>
                </a:solidFill>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emp_refcsr</a:t>
            </a:r>
            <a:r>
              <a:rPr lang="en-US" b="1" dirty="0" err="1">
                <a:latin typeface="Calibri" panose="020F0502020204030204" pitchFamily="34" charset="0"/>
                <a:cs typeface="Calibri" panose="020F0502020204030204" pitchFamily="34" charset="0"/>
              </a:rPr>
              <a:t>_type</a:t>
            </a:r>
            <a:r>
              <a:rPr lang="en-US" b="1" dirty="0">
                <a:latin typeface="Calibri" panose="020F0502020204030204" pitchFamily="34" charset="0"/>
                <a:cs typeface="Calibri" panose="020F0502020204030204" pitchFamily="34" charset="0"/>
              </a:rPr>
              <a:t>;</a:t>
            </a:r>
          </a:p>
          <a:p>
            <a:r>
              <a:rPr lang="en-US" b="1" dirty="0" err="1">
                <a:solidFill>
                  <a:srgbClr val="009900"/>
                </a:solidFill>
                <a:latin typeface="Calibri" panose="020F0502020204030204" pitchFamily="34" charset="0"/>
                <a:cs typeface="Calibri" panose="020F0502020204030204" pitchFamily="34" charset="0"/>
              </a:rPr>
              <a:t>v_nds</a:t>
            </a:r>
            <a:r>
              <a:rPr lang="en-US" b="1" dirty="0">
                <a:solidFill>
                  <a:srgbClr val="009900"/>
                </a:solidFill>
                <a:latin typeface="Calibri" panose="020F0502020204030204" pitchFamily="34" charset="0"/>
                <a:cs typeface="Calibri" panose="020F0502020204030204" pitchFamily="34" charset="0"/>
              </a:rPr>
              <a:t> varchar2(200) := 'SELECT * FROM employees'</a:t>
            </a:r>
            <a:r>
              <a:rPr lang="en-US" b="1" dirty="0">
                <a:latin typeface="Calibri" panose="020F0502020204030204" pitchFamily="34" charset="0"/>
                <a:cs typeface="Calibri" panose="020F0502020204030204" pitchFamily="34" charset="0"/>
              </a:rPr>
              <a:t>;</a:t>
            </a:r>
          </a:p>
          <a:p>
            <a:r>
              <a:rPr lang="en-US" b="1" dirty="0" err="1">
                <a:latin typeface="Calibri" panose="020F0502020204030204" pitchFamily="34" charset="0"/>
                <a:cs typeface="Calibri" panose="020F0502020204030204" pitchFamily="34" charset="0"/>
              </a:rPr>
              <a:t>reg_empleado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employees%ROWTYPE</a:t>
            </a:r>
            <a:r>
              <a:rPr lang="en-US" b="1" dirty="0">
                <a:latin typeface="Calibri" panose="020F0502020204030204" pitchFamily="34" charset="0"/>
                <a:cs typeface="Calibri" panose="020F0502020204030204" pitchFamily="34" charset="0"/>
              </a:rPr>
              <a:t>;</a:t>
            </a:r>
          </a:p>
          <a:p>
            <a:r>
              <a:rPr lang="en-US" b="1" dirty="0" err="1">
                <a:latin typeface="Calibri" panose="020F0502020204030204" pitchFamily="34" charset="0"/>
                <a:cs typeface="Calibri" panose="020F0502020204030204" pitchFamily="34" charset="0"/>
              </a:rPr>
              <a:t>v_sal_reaj</a:t>
            </a:r>
            <a:r>
              <a:rPr lang="en-US" b="1" dirty="0">
                <a:latin typeface="Calibri" panose="020F0502020204030204" pitchFamily="34" charset="0"/>
                <a:cs typeface="Calibri" panose="020F0502020204030204" pitchFamily="34" charset="0"/>
              </a:rPr>
              <a:t> NUMBER(8);</a:t>
            </a:r>
          </a:p>
          <a:p>
            <a:r>
              <a:rPr lang="en-US" b="1" dirty="0" err="1">
                <a:latin typeface="Calibri" panose="020F0502020204030204" pitchFamily="34" charset="0"/>
                <a:cs typeface="Calibri" panose="020F0502020204030204" pitchFamily="34" charset="0"/>
              </a:rPr>
              <a:t>v_porc_reaj</a:t>
            </a:r>
            <a:r>
              <a:rPr lang="en-US" b="1" dirty="0">
                <a:latin typeface="Calibri" panose="020F0502020204030204" pitchFamily="34" charset="0"/>
                <a:cs typeface="Calibri" panose="020F0502020204030204" pitchFamily="34" charset="0"/>
              </a:rPr>
              <a:t> NUMBER(3,1);</a:t>
            </a:r>
          </a:p>
          <a:p>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VARCHAR2(200);</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EXECUTE IMMEDIATE 'TRUNCATE TABLE DETALLE_REAJUSTE_ANUAL';</a:t>
            </a:r>
          </a:p>
          <a:p>
            <a:r>
              <a:rPr lang="en-US" b="1" dirty="0">
                <a:latin typeface="Calibri" panose="020F0502020204030204" pitchFamily="34" charset="0"/>
                <a:cs typeface="Calibri" panose="020F0502020204030204" pitchFamily="34" charset="0"/>
              </a:rPr>
              <a:t>EXECUTE IMMEDIATE 'TRUNCATE TABLE ERROR_PROCESO';</a:t>
            </a:r>
          </a:p>
          <a:p>
            <a:r>
              <a:rPr lang="en-US" b="1" dirty="0">
                <a:latin typeface="Calibri" panose="020F0502020204030204" pitchFamily="34" charset="0"/>
                <a:cs typeface="Calibri" panose="020F0502020204030204" pitchFamily="34" charset="0"/>
              </a:rPr>
              <a:t>EXECUTE IMMEDIATE 'DROP SEQUENCE SEQ_ERROR_PROC';</a:t>
            </a:r>
          </a:p>
          <a:p>
            <a:r>
              <a:rPr lang="en-US" b="1" dirty="0">
                <a:latin typeface="Calibri" panose="020F0502020204030204" pitchFamily="34" charset="0"/>
                <a:cs typeface="Calibri" panose="020F0502020204030204" pitchFamily="34" charset="0"/>
              </a:rPr>
              <a:t>EXECUTE IMMEDIATE 'CREATE SEQUENCE SEQ_ERROR_PROC';</a:t>
            </a:r>
          </a:p>
          <a:p>
            <a:r>
              <a:rPr lang="en-US" b="1" dirty="0">
                <a:latin typeface="Calibri" panose="020F0502020204030204" pitchFamily="34" charset="0"/>
                <a:cs typeface="Calibri" panose="020F0502020204030204" pitchFamily="34" charset="0"/>
              </a:rPr>
              <a:t>  IF </a:t>
            </a:r>
            <a:r>
              <a:rPr lang="en-US" b="1" dirty="0" err="1">
                <a:latin typeface="Calibri" panose="020F0502020204030204" pitchFamily="34" charset="0"/>
                <a:cs typeface="Calibri" panose="020F0502020204030204" pitchFamily="34" charset="0"/>
              </a:rPr>
              <a:t>p_id_depto</a:t>
            </a:r>
            <a:r>
              <a:rPr lang="en-US" b="1" dirty="0">
                <a:latin typeface="Calibri" panose="020F0502020204030204" pitchFamily="34" charset="0"/>
                <a:cs typeface="Calibri" panose="020F0502020204030204" pitchFamily="34" charset="0"/>
              </a:rPr>
              <a:t> IS NULL THEN </a:t>
            </a:r>
          </a:p>
          <a:p>
            <a:r>
              <a:rPr lang="en-US" b="1" dirty="0">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OPEN </a:t>
            </a:r>
            <a:r>
              <a:rPr lang="en-US" b="1" dirty="0" err="1">
                <a:solidFill>
                  <a:srgbClr val="0000FF"/>
                </a:solidFill>
                <a:latin typeface="Calibri" panose="020F0502020204030204" pitchFamily="34" charset="0"/>
                <a:cs typeface="Calibri" panose="020F0502020204030204" pitchFamily="34" charset="0"/>
              </a:rPr>
              <a:t>cur_empleado</a:t>
            </a:r>
            <a:r>
              <a:rPr lang="en-US" b="1" dirty="0">
                <a:solidFill>
                  <a:srgbClr val="0000FF"/>
                </a:solidFill>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FOR</a:t>
            </a:r>
            <a:r>
              <a:rPr lang="en-US" b="1" dirty="0">
                <a:latin typeface="Calibri" panose="020F0502020204030204" pitchFamily="34" charset="0"/>
                <a:cs typeface="Calibri" panose="020F0502020204030204" pitchFamily="34" charset="0"/>
              </a:rPr>
              <a:t> </a:t>
            </a:r>
            <a:r>
              <a:rPr lang="en-US" b="1" dirty="0" err="1">
                <a:solidFill>
                  <a:srgbClr val="339966"/>
                </a:solidFill>
                <a:latin typeface="Calibri" panose="020F0502020204030204" pitchFamily="34" charset="0"/>
                <a:cs typeface="Calibri" panose="020F0502020204030204" pitchFamily="34" charset="0"/>
              </a:rPr>
              <a:t>v_nds</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ELSE</a:t>
            </a:r>
          </a:p>
          <a:p>
            <a:r>
              <a:rPr lang="en-US" b="1" dirty="0">
                <a:latin typeface="Calibri" panose="020F0502020204030204" pitchFamily="34" charset="0"/>
                <a:cs typeface="Calibri" panose="020F0502020204030204" pitchFamily="34" charset="0"/>
              </a:rPr>
              <a:t>     </a:t>
            </a:r>
            <a:r>
              <a:rPr lang="en-US" b="1" dirty="0" err="1">
                <a:solidFill>
                  <a:srgbClr val="009900"/>
                </a:solidFill>
                <a:latin typeface="Calibri" panose="020F0502020204030204" pitchFamily="34" charset="0"/>
                <a:cs typeface="Calibri" panose="020F0502020204030204" pitchFamily="34" charset="0"/>
              </a:rPr>
              <a:t>v_nds</a:t>
            </a:r>
            <a:r>
              <a:rPr lang="en-US" b="1" dirty="0">
                <a:solidFill>
                  <a:srgbClr val="009900"/>
                </a:solidFill>
                <a:latin typeface="Calibri" panose="020F0502020204030204" pitchFamily="34" charset="0"/>
                <a:cs typeface="Calibri" panose="020F0502020204030204" pitchFamily="34" charset="0"/>
              </a:rPr>
              <a:t>:= </a:t>
            </a:r>
            <a:r>
              <a:rPr lang="en-US" b="1" dirty="0" err="1">
                <a:solidFill>
                  <a:srgbClr val="009900"/>
                </a:solidFill>
                <a:latin typeface="Calibri" panose="020F0502020204030204" pitchFamily="34" charset="0"/>
                <a:cs typeface="Calibri" panose="020F0502020204030204" pitchFamily="34" charset="0"/>
              </a:rPr>
              <a:t>v_nds</a:t>
            </a:r>
            <a:r>
              <a:rPr lang="en-US" b="1" dirty="0">
                <a:solidFill>
                  <a:srgbClr val="009900"/>
                </a:solidFill>
                <a:latin typeface="Calibri" panose="020F0502020204030204" pitchFamily="34" charset="0"/>
                <a:cs typeface="Calibri" panose="020F0502020204030204" pitchFamily="34" charset="0"/>
              </a:rPr>
              <a:t> || ' WHERE </a:t>
            </a:r>
            <a:r>
              <a:rPr lang="en-US" b="1" dirty="0" err="1">
                <a:solidFill>
                  <a:srgbClr val="009900"/>
                </a:solidFill>
                <a:latin typeface="Calibri" panose="020F0502020204030204" pitchFamily="34" charset="0"/>
                <a:cs typeface="Calibri" panose="020F0502020204030204" pitchFamily="34" charset="0"/>
              </a:rPr>
              <a:t>department_id</a:t>
            </a:r>
            <a:r>
              <a:rPr lang="en-US" b="1" dirty="0">
                <a:solidFill>
                  <a:srgbClr val="009900"/>
                </a:solidFill>
                <a:latin typeface="Calibri" panose="020F0502020204030204" pitchFamily="34" charset="0"/>
                <a:cs typeface="Calibri" panose="020F0502020204030204" pitchFamily="34" charset="0"/>
              </a:rPr>
              <a:t> = :</a:t>
            </a:r>
            <a:r>
              <a:rPr lang="en-US" b="1" dirty="0" err="1">
                <a:solidFill>
                  <a:srgbClr val="009900"/>
                </a:solidFill>
                <a:latin typeface="Calibri" panose="020F0502020204030204" pitchFamily="34" charset="0"/>
                <a:cs typeface="Calibri" panose="020F0502020204030204" pitchFamily="34" charset="0"/>
              </a:rPr>
              <a:t>b_id_depto</a:t>
            </a:r>
            <a:r>
              <a:rPr lang="en-US" b="1" dirty="0">
                <a:solidFill>
                  <a:srgbClr val="009900"/>
                </a:solidFill>
                <a:latin typeface="Calibri" panose="020F0502020204030204" pitchFamily="34" charset="0"/>
                <a:cs typeface="Calibri" panose="020F0502020204030204" pitchFamily="34" charset="0"/>
              </a:rPr>
              <a:t>'</a:t>
            </a:r>
            <a:r>
              <a:rPr lang="en-US" b="1" dirty="0">
                <a:solidFill>
                  <a:srgbClr val="339966"/>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OPEN</a:t>
            </a:r>
            <a:r>
              <a:rPr lang="en-US" b="1" dirty="0">
                <a:latin typeface="Calibri" panose="020F0502020204030204" pitchFamily="34" charset="0"/>
                <a:cs typeface="Calibri" panose="020F0502020204030204" pitchFamily="34" charset="0"/>
              </a:rPr>
              <a:t> </a:t>
            </a:r>
            <a:r>
              <a:rPr lang="en-US" b="1" dirty="0" err="1">
                <a:solidFill>
                  <a:srgbClr val="0000FF"/>
                </a:solidFill>
                <a:latin typeface="Calibri" panose="020F0502020204030204" pitchFamily="34" charset="0"/>
                <a:cs typeface="Calibri" panose="020F0502020204030204" pitchFamily="34" charset="0"/>
              </a:rPr>
              <a:t>cur_empleado</a:t>
            </a:r>
            <a:r>
              <a:rPr lang="en-US" b="1" dirty="0">
                <a:solidFill>
                  <a:srgbClr val="0000FF"/>
                </a:solidFill>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FOR</a:t>
            </a:r>
            <a:r>
              <a:rPr lang="en-US" b="1" dirty="0">
                <a:latin typeface="Calibri" panose="020F0502020204030204" pitchFamily="34" charset="0"/>
                <a:cs typeface="Calibri" panose="020F0502020204030204" pitchFamily="34" charset="0"/>
              </a:rPr>
              <a:t> </a:t>
            </a:r>
            <a:r>
              <a:rPr lang="en-US" b="1" dirty="0" err="1">
                <a:solidFill>
                  <a:srgbClr val="339966"/>
                </a:solidFill>
                <a:latin typeface="Calibri" panose="020F0502020204030204" pitchFamily="34" charset="0"/>
                <a:cs typeface="Calibri" panose="020F0502020204030204" pitchFamily="34" charset="0"/>
              </a:rPr>
              <a:t>v_nds</a:t>
            </a:r>
            <a:r>
              <a:rPr lang="en-US" b="1" dirty="0">
                <a:solidFill>
                  <a:srgbClr val="339966"/>
                </a:solidFill>
                <a:latin typeface="Calibri" panose="020F0502020204030204" pitchFamily="34" charset="0"/>
                <a:cs typeface="Calibri" panose="020F0502020204030204" pitchFamily="34" charset="0"/>
              </a:rPr>
              <a:t> </a:t>
            </a:r>
            <a:r>
              <a:rPr lang="en-US" b="1" dirty="0">
                <a:solidFill>
                  <a:srgbClr val="000099"/>
                </a:solidFill>
                <a:latin typeface="Calibri" panose="020F0502020204030204" pitchFamily="34" charset="0"/>
                <a:cs typeface="Calibri" panose="020F0502020204030204" pitchFamily="34" charset="0"/>
              </a:rPr>
              <a:t>USING </a:t>
            </a:r>
            <a:r>
              <a:rPr lang="en-US" b="1" dirty="0" err="1">
                <a:solidFill>
                  <a:srgbClr val="000099"/>
                </a:solidFill>
                <a:latin typeface="Calibri" panose="020F0502020204030204" pitchFamily="34" charset="0"/>
                <a:cs typeface="Calibri" panose="020F0502020204030204" pitchFamily="34" charset="0"/>
              </a:rPr>
              <a:t>p_id_depto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 IF;</a:t>
            </a:r>
          </a:p>
          <a:p>
            <a:endParaRPr lang="en-US" b="1" dirty="0">
              <a:latin typeface="Calibri" panose="020F0502020204030204" pitchFamily="34" charset="0"/>
              <a:cs typeface="Calibri" panose="020F0502020204030204" pitchFamily="34" charset="0"/>
            </a:endParaRPr>
          </a:p>
          <a:p>
            <a:r>
              <a:rPr lang="en-US" b="1" dirty="0">
                <a:solidFill>
                  <a:srgbClr val="FF0000"/>
                </a:solidFill>
                <a:latin typeface="Calibri" panose="020F0502020204030204" pitchFamily="34" charset="0"/>
                <a:cs typeface="Calibri" panose="020F0502020204030204" pitchFamily="34" charset="0"/>
              </a:rPr>
              <a:t>-- El </a:t>
            </a:r>
            <a:r>
              <a:rPr lang="en-US" b="1" dirty="0" err="1">
                <a:solidFill>
                  <a:srgbClr val="FF0000"/>
                </a:solidFill>
                <a:latin typeface="Calibri" panose="020F0502020204030204" pitchFamily="34" charset="0"/>
                <a:cs typeface="Calibri" panose="020F0502020204030204" pitchFamily="34" charset="0"/>
              </a:rPr>
              <a:t>bloque</a:t>
            </a:r>
            <a:r>
              <a:rPr lang="en-US" b="1" dirty="0">
                <a:solidFill>
                  <a:srgbClr val="FF0000"/>
                </a:solidFill>
                <a:latin typeface="Calibri" panose="020F0502020204030204" pitchFamily="34" charset="0"/>
                <a:cs typeface="Calibri" panose="020F0502020204030204" pitchFamily="34" charset="0"/>
              </a:rPr>
              <a:t> </a:t>
            </a:r>
            <a:r>
              <a:rPr lang="en-US" b="1" dirty="0" err="1">
                <a:solidFill>
                  <a:srgbClr val="FF0000"/>
                </a:solidFill>
                <a:latin typeface="Calibri" panose="020F0502020204030204" pitchFamily="34" charset="0"/>
                <a:cs typeface="Calibri" panose="020F0502020204030204" pitchFamily="34" charset="0"/>
              </a:rPr>
              <a:t>continúa</a:t>
            </a:r>
            <a:r>
              <a:rPr lang="en-US" b="1" dirty="0">
                <a:solidFill>
                  <a:srgbClr val="FF0000"/>
                </a:solidFill>
                <a:latin typeface="Calibri" panose="020F0502020204030204" pitchFamily="34" charset="0"/>
                <a:cs typeface="Calibri" panose="020F0502020204030204" pitchFamily="34" charset="0"/>
              </a:rPr>
              <a:t> </a:t>
            </a:r>
            <a:r>
              <a:rPr lang="en-US" b="1" dirty="0" err="1">
                <a:solidFill>
                  <a:srgbClr val="FF0000"/>
                </a:solidFill>
                <a:latin typeface="Calibri" panose="020F0502020204030204" pitchFamily="34" charset="0"/>
                <a:cs typeface="Calibri" panose="020F0502020204030204" pitchFamily="34" charset="0"/>
              </a:rPr>
              <a:t>en</a:t>
            </a:r>
            <a:r>
              <a:rPr lang="en-US" b="1" dirty="0">
                <a:solidFill>
                  <a:srgbClr val="FF0000"/>
                </a:solidFill>
                <a:latin typeface="Calibri" panose="020F0502020204030204" pitchFamily="34" charset="0"/>
                <a:cs typeface="Calibri" panose="020F0502020204030204" pitchFamily="34" charset="0"/>
              </a:rPr>
              <a:t> la </a:t>
            </a:r>
            <a:r>
              <a:rPr lang="en-US" b="1" dirty="0" err="1">
                <a:solidFill>
                  <a:srgbClr val="FF0000"/>
                </a:solidFill>
                <a:latin typeface="Calibri" panose="020F0502020204030204" pitchFamily="34" charset="0"/>
                <a:cs typeface="Calibri" panose="020F0502020204030204" pitchFamily="34" charset="0"/>
              </a:rPr>
              <a:t>siguiente</a:t>
            </a:r>
            <a:r>
              <a:rPr lang="en-US" b="1" dirty="0">
                <a:solidFill>
                  <a:srgbClr val="FF0000"/>
                </a:solidFill>
                <a:latin typeface="Calibri" panose="020F0502020204030204" pitchFamily="34" charset="0"/>
                <a:cs typeface="Calibri" panose="020F0502020204030204" pitchFamily="34" charset="0"/>
              </a:rPr>
              <a:t> PPT</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189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36449" y="224448"/>
            <a:ext cx="4600227" cy="813000"/>
          </a:xfrm>
        </p:spPr>
        <p:txBody>
          <a:bodyPr/>
          <a:lstStyle/>
          <a:p>
            <a:pPr lvl="0" defTabSz="457200">
              <a:defRPr/>
            </a:pPr>
            <a:r>
              <a:rPr lang="es-CL" sz="2800" b="1" dirty="0">
                <a:solidFill>
                  <a:prstClr val="white"/>
                </a:solidFill>
                <a:latin typeface="Calibri"/>
              </a:rPr>
              <a:t>Uso de </a:t>
            </a:r>
            <a:r>
              <a:rPr lang="en-US" sz="2800" b="1" dirty="0">
                <a:solidFill>
                  <a:prstClr val="white"/>
                </a:solidFill>
                <a:latin typeface="Calibri"/>
              </a:rPr>
              <a:t>OPEN FOR, FETCH y CLOSE</a:t>
            </a:r>
            <a:endParaRPr lang="es-CL" sz="2800" b="1" dirty="0">
              <a:solidFill>
                <a:prstClr val="white"/>
              </a:solidFill>
              <a:latin typeface="Calibri"/>
            </a:endParaRPr>
          </a:p>
        </p:txBody>
      </p:sp>
      <p:sp>
        <p:nvSpPr>
          <p:cNvPr id="11" name="Text Box 5">
            <a:extLst>
              <a:ext uri="{FF2B5EF4-FFF2-40B4-BE49-F238E27FC236}">
                <a16:creationId xmlns:a16="http://schemas.microsoft.com/office/drawing/2014/main" id="{895BA02A-5070-4D68-907F-671934216092}"/>
              </a:ext>
            </a:extLst>
          </p:cNvPr>
          <p:cNvSpPr txBox="1">
            <a:spLocks noChangeArrowheads="1"/>
          </p:cNvSpPr>
          <p:nvPr/>
        </p:nvSpPr>
        <p:spPr bwMode="auto">
          <a:xfrm>
            <a:off x="318715" y="1330561"/>
            <a:ext cx="8637715" cy="541686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LOOP</a:t>
            </a:r>
          </a:p>
          <a:p>
            <a:r>
              <a:rPr lang="en-US" b="1" dirty="0">
                <a:latin typeface="Calibri" panose="020F0502020204030204" pitchFamily="34" charset="0"/>
                <a:cs typeface="Calibri" panose="020F0502020204030204" pitchFamily="34" charset="0"/>
              </a:rPr>
              <a:t>     FETCH </a:t>
            </a:r>
            <a:r>
              <a:rPr lang="en-US" b="1" dirty="0" err="1">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 INTO </a:t>
            </a:r>
            <a:r>
              <a:rPr lang="en-US" b="1" dirty="0" err="1">
                <a:latin typeface="Calibri" panose="020F0502020204030204" pitchFamily="34" charset="0"/>
                <a:cs typeface="Calibri" panose="020F0502020204030204" pitchFamily="34" charset="0"/>
              </a:rPr>
              <a:t>reg_empleado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EXIT WHEN </a:t>
            </a:r>
            <a:r>
              <a:rPr lang="en-US" b="1" dirty="0" err="1">
                <a:latin typeface="Calibri" panose="020F0502020204030204" pitchFamily="34" charset="0"/>
                <a:cs typeface="Calibri" panose="020F0502020204030204" pitchFamily="34" charset="0"/>
              </a:rPr>
              <a:t>cur_empleado%NOTFOUND</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BEGIN</a:t>
            </a:r>
          </a:p>
          <a:p>
            <a:r>
              <a:rPr lang="en-US" b="1" dirty="0">
                <a:latin typeface="Calibri" panose="020F0502020204030204" pitchFamily="34" charset="0"/>
                <a:cs typeface="Calibri" panose="020F0502020204030204" pitchFamily="34" charset="0"/>
              </a:rPr>
              <a:t>        SELECT </a:t>
            </a:r>
            <a:r>
              <a:rPr lang="en-US" b="1" dirty="0" err="1">
                <a:latin typeface="Calibri" panose="020F0502020204030204" pitchFamily="34" charset="0"/>
                <a:cs typeface="Calibri" panose="020F0502020204030204" pitchFamily="34" charset="0"/>
              </a:rPr>
              <a:t>porc_reajuste_ra</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INTO </a:t>
            </a:r>
            <a:r>
              <a:rPr lang="en-US" b="1" dirty="0" err="1">
                <a:latin typeface="Calibri" panose="020F0502020204030204" pitchFamily="34" charset="0"/>
                <a:cs typeface="Calibri" panose="020F0502020204030204" pitchFamily="34" charset="0"/>
              </a:rPr>
              <a:t>v_porc_reaj</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FROM </a:t>
            </a:r>
            <a:r>
              <a:rPr lang="en-US" b="1" dirty="0" err="1">
                <a:latin typeface="Calibri" panose="020F0502020204030204" pitchFamily="34" charset="0"/>
                <a:cs typeface="Calibri" panose="020F0502020204030204" pitchFamily="34" charset="0"/>
              </a:rPr>
              <a:t>tramo_reajuste_anual</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WHERE </a:t>
            </a:r>
            <a:r>
              <a:rPr lang="en-US" b="1" dirty="0" err="1">
                <a:latin typeface="Calibri" panose="020F0502020204030204" pitchFamily="34" charset="0"/>
                <a:cs typeface="Calibri" panose="020F0502020204030204" pitchFamily="34" charset="0"/>
              </a:rPr>
              <a:t>anno_tramo_ra</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p_anno_reajuste</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reg_empleado.salary</a:t>
            </a:r>
            <a:r>
              <a:rPr lang="en-US" b="1" dirty="0">
                <a:latin typeface="Calibri" panose="020F0502020204030204" pitchFamily="34" charset="0"/>
                <a:cs typeface="Calibri" panose="020F0502020204030204" pitchFamily="34" charset="0"/>
              </a:rPr>
              <a:t> BETWEEN </a:t>
            </a:r>
            <a:r>
              <a:rPr lang="en-US" b="1" dirty="0" err="1">
                <a:latin typeface="Calibri" panose="020F0502020204030204" pitchFamily="34" charset="0"/>
                <a:cs typeface="Calibri" panose="020F0502020204030204" pitchFamily="34" charset="0"/>
              </a:rPr>
              <a:t>tramo_inf_ra</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tramo_sup_ra</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EXCEPTION </a:t>
            </a:r>
          </a:p>
          <a:p>
            <a:r>
              <a:rPr lang="en-US" b="1" dirty="0">
                <a:latin typeface="Calibri" panose="020F0502020204030204" pitchFamily="34" charset="0"/>
                <a:cs typeface="Calibri" panose="020F0502020204030204" pitchFamily="34" charset="0"/>
              </a:rPr>
              <a:t>     WHEN OTHERS THEN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:=SQLERRM;</a:t>
            </a:r>
          </a:p>
          <a:p>
            <a:r>
              <a:rPr lang="en-US" b="1" dirty="0">
                <a:latin typeface="Calibri" panose="020F0502020204030204" pitchFamily="34" charset="0"/>
                <a:cs typeface="Calibri" panose="020F0502020204030204" pitchFamily="34" charset="0"/>
              </a:rPr>
              <a:t>          INSERT INTO </a:t>
            </a:r>
            <a:r>
              <a:rPr lang="en-US" b="1" dirty="0" err="1">
                <a:latin typeface="Calibri" panose="020F0502020204030204" pitchFamily="34" charset="0"/>
                <a:cs typeface="Calibri" panose="020F0502020204030204" pitchFamily="34" charset="0"/>
              </a:rPr>
              <a:t>error_proceso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VALUES(SEQ_ERROR_PROC.NEXTVAL, </a:t>
            </a:r>
          </a:p>
          <a:p>
            <a:r>
              <a:rPr lang="en-US" b="1" dirty="0">
                <a:latin typeface="Calibri" panose="020F0502020204030204" pitchFamily="34" charset="0"/>
                <a:cs typeface="Calibri" panose="020F0502020204030204" pitchFamily="34" charset="0"/>
              </a:rPr>
              <a:t>                        'Error al </a:t>
            </a:r>
            <a:r>
              <a:rPr lang="en-US" b="1" dirty="0" err="1">
                <a:latin typeface="Calibri" panose="020F0502020204030204" pitchFamily="34" charset="0"/>
                <a:cs typeface="Calibri" panose="020F0502020204030204" pitchFamily="34" charset="0"/>
              </a:rPr>
              <a:t>obtener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porcentaje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reajuste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empleado</a:t>
            </a:r>
            <a:r>
              <a:rPr lang="en-US" b="1" dirty="0">
                <a:latin typeface="Calibri" panose="020F0502020204030204" pitchFamily="34" charset="0"/>
                <a:cs typeface="Calibri" panose="020F0502020204030204" pitchFamily="34" charset="0"/>
              </a:rPr>
              <a:t> : ' || </a:t>
            </a:r>
            <a:r>
              <a:rPr lang="en-US" b="1" dirty="0" err="1">
                <a:latin typeface="Calibri" panose="020F0502020204030204" pitchFamily="34" charset="0"/>
                <a:cs typeface="Calibri" panose="020F0502020204030204" pitchFamily="34" charset="0"/>
              </a:rPr>
              <a:t>reg_empleado.employee_id</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v_sal_reaj</a:t>
            </a:r>
            <a:r>
              <a:rPr lang="en-US" b="1" dirty="0">
                <a:latin typeface="Calibri" panose="020F0502020204030204" pitchFamily="34" charset="0"/>
                <a:cs typeface="Calibri" panose="020F0502020204030204" pitchFamily="34" charset="0"/>
              </a:rPr>
              <a:t>:=FN_REAJUSTA_SALARIO(</a:t>
            </a:r>
            <a:r>
              <a:rPr lang="en-US" b="1" dirty="0" err="1">
                <a:latin typeface="Calibri" panose="020F0502020204030204" pitchFamily="34" charset="0"/>
                <a:cs typeface="Calibri" panose="020F0502020204030204" pitchFamily="34" charset="0"/>
              </a:rPr>
              <a:t>reg_empleado.employee_id,v_porc_reaj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INSERT INTO DETALLE_REAJUSTE_ANUAL </a:t>
            </a: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p_anno_reajuste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reg_empleado.employee_id</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reg_empleado.department_id</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reg_empleado.salary,v_sal_reaj</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END LOOP;</a:t>
            </a:r>
          </a:p>
          <a:p>
            <a:r>
              <a:rPr lang="en-US" b="1" dirty="0">
                <a:latin typeface="Calibri" panose="020F0502020204030204" pitchFamily="34" charset="0"/>
                <a:cs typeface="Calibri" panose="020F0502020204030204" pitchFamily="34" charset="0"/>
              </a:rPr>
              <a:t>  CLOSE </a:t>
            </a:r>
            <a:r>
              <a:rPr lang="en-US" b="1" dirty="0" err="1">
                <a:latin typeface="Calibri" panose="020F0502020204030204" pitchFamily="34" charset="0"/>
                <a:cs typeface="Calibri" panose="020F0502020204030204" pitchFamily="34" charset="0"/>
              </a:rPr>
              <a:t>cur_empleado</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5611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36449" y="224448"/>
            <a:ext cx="4600227" cy="813000"/>
          </a:xfrm>
        </p:spPr>
        <p:txBody>
          <a:bodyPr/>
          <a:lstStyle/>
          <a:p>
            <a:pPr lvl="0" defTabSz="457200">
              <a:defRPr/>
            </a:pPr>
            <a:r>
              <a:rPr lang="es-CL" sz="2800" b="1" dirty="0">
                <a:solidFill>
                  <a:prstClr val="white"/>
                </a:solidFill>
                <a:latin typeface="Calibri"/>
              </a:rPr>
              <a:t>Uso de </a:t>
            </a:r>
            <a:r>
              <a:rPr lang="en-US" sz="2800" b="1" dirty="0">
                <a:solidFill>
                  <a:prstClr val="white"/>
                </a:solidFill>
                <a:latin typeface="Calibri"/>
              </a:rPr>
              <a:t>OPEN FOR, FETCH y CLOSE</a:t>
            </a:r>
            <a:endParaRPr lang="es-CL" sz="2800" b="1" dirty="0">
              <a:solidFill>
                <a:prstClr val="white"/>
              </a:solidFill>
              <a:latin typeface="Calibri"/>
            </a:endParaRPr>
          </a:p>
        </p:txBody>
      </p:sp>
      <p:sp>
        <p:nvSpPr>
          <p:cNvPr id="11" name="Text Box 5">
            <a:extLst>
              <a:ext uri="{FF2B5EF4-FFF2-40B4-BE49-F238E27FC236}">
                <a16:creationId xmlns:a16="http://schemas.microsoft.com/office/drawing/2014/main" id="{895BA02A-5070-4D68-907F-671934216092}"/>
              </a:ext>
            </a:extLst>
          </p:cNvPr>
          <p:cNvSpPr txBox="1">
            <a:spLocks noChangeArrowheads="1"/>
          </p:cNvSpPr>
          <p:nvPr/>
        </p:nvSpPr>
        <p:spPr bwMode="auto">
          <a:xfrm>
            <a:off x="1819273" y="1330561"/>
            <a:ext cx="4722208" cy="46166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pt-BR" b="1" dirty="0">
                <a:latin typeface="Calibri" panose="020F0502020204030204" pitchFamily="34" charset="0"/>
                <a:cs typeface="Calibri" panose="020F0502020204030204" pitchFamily="34" charset="0"/>
              </a:rPr>
              <a:t>EXEC SP_REAJUSTE_SALANUAL_POR_DEPTO(2021, 10);</a:t>
            </a:r>
          </a:p>
          <a:p>
            <a:endParaRPr lang="en-US" sz="800" b="1"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C745A222-4A1D-4FF2-A3EE-99CFAD65EB2D}"/>
              </a:ext>
            </a:extLst>
          </p:cNvPr>
          <p:cNvPicPr>
            <a:picLocks noChangeAspect="1"/>
          </p:cNvPicPr>
          <p:nvPr/>
        </p:nvPicPr>
        <p:blipFill>
          <a:blip r:embed="rId3"/>
          <a:stretch>
            <a:fillRect/>
          </a:stretch>
        </p:blipFill>
        <p:spPr>
          <a:xfrm>
            <a:off x="1150351" y="1999913"/>
            <a:ext cx="6257143" cy="466667"/>
          </a:xfrm>
          <a:prstGeom prst="rect">
            <a:avLst/>
          </a:prstGeom>
        </p:spPr>
      </p:pic>
      <p:pic>
        <p:nvPicPr>
          <p:cNvPr id="5" name="Imagen 4">
            <a:extLst>
              <a:ext uri="{FF2B5EF4-FFF2-40B4-BE49-F238E27FC236}">
                <a16:creationId xmlns:a16="http://schemas.microsoft.com/office/drawing/2014/main" id="{7BB1B0AA-11F7-4F66-9224-7218B60E615D}"/>
              </a:ext>
            </a:extLst>
          </p:cNvPr>
          <p:cNvPicPr>
            <a:picLocks noChangeAspect="1"/>
          </p:cNvPicPr>
          <p:nvPr/>
        </p:nvPicPr>
        <p:blipFill>
          <a:blip r:embed="rId4"/>
          <a:stretch>
            <a:fillRect/>
          </a:stretch>
        </p:blipFill>
        <p:spPr>
          <a:xfrm>
            <a:off x="1372168" y="3429000"/>
            <a:ext cx="6035326" cy="3151781"/>
          </a:xfrm>
          <a:prstGeom prst="rect">
            <a:avLst/>
          </a:prstGeom>
        </p:spPr>
      </p:pic>
      <p:sp>
        <p:nvSpPr>
          <p:cNvPr id="10" name="Text Box 5">
            <a:extLst>
              <a:ext uri="{FF2B5EF4-FFF2-40B4-BE49-F238E27FC236}">
                <a16:creationId xmlns:a16="http://schemas.microsoft.com/office/drawing/2014/main" id="{E7DAC0B2-C5DA-4D99-AF04-52C108373417}"/>
              </a:ext>
            </a:extLst>
          </p:cNvPr>
          <p:cNvSpPr txBox="1">
            <a:spLocks noChangeArrowheads="1"/>
          </p:cNvSpPr>
          <p:nvPr/>
        </p:nvSpPr>
        <p:spPr bwMode="auto">
          <a:xfrm>
            <a:off x="1842720" y="2866280"/>
            <a:ext cx="4722208" cy="46166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pt-BR" b="1" dirty="0">
                <a:latin typeface="Calibri" panose="020F0502020204030204" pitchFamily="34" charset="0"/>
                <a:cs typeface="Calibri" panose="020F0502020204030204" pitchFamily="34" charset="0"/>
              </a:rPr>
              <a:t>EXEC SP_REAJUSTE_SALANUAL_POR_DEPTO(2021, NULL);</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6802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556587" y="3676969"/>
            <a:ext cx="6499771" cy="2161123"/>
          </a:xfrm>
        </p:spPr>
        <p:txBody>
          <a:bodyPr/>
          <a:lstStyle/>
          <a:p>
            <a:r>
              <a:rPr lang="es-ES_tradnl" sz="4800" b="1" dirty="0"/>
              <a:t>Creación de Sentencias SQL Dinámicas usando </a:t>
            </a:r>
            <a:r>
              <a:rPr lang="es-ES_tradnl" sz="4800" b="1" dirty="0" err="1"/>
              <a:t>Package</a:t>
            </a:r>
            <a:r>
              <a:rPr lang="es-ES_tradnl" sz="4800" b="1" dirty="0"/>
              <a:t> DBMS_SQL</a:t>
            </a:r>
          </a:p>
        </p:txBody>
      </p:sp>
    </p:spTree>
    <p:extLst>
      <p:ext uri="{BB962C8B-B14F-4D97-AF65-F5344CB8AC3E}">
        <p14:creationId xmlns:p14="http://schemas.microsoft.com/office/powerpoint/2010/main" val="372656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76610" y="212725"/>
            <a:ext cx="4288185" cy="813000"/>
          </a:xfrm>
        </p:spPr>
        <p:txBody>
          <a:bodyPr/>
          <a:lstStyle/>
          <a:p>
            <a:pPr lvl="0" defTabSz="457200">
              <a:defRPr/>
            </a:pPr>
            <a:r>
              <a:rPr lang="es-CL" sz="2800" b="1" dirty="0" err="1">
                <a:solidFill>
                  <a:prstClr val="white"/>
                </a:solidFill>
                <a:latin typeface="Calibri"/>
              </a:rPr>
              <a:t>Package</a:t>
            </a:r>
            <a:r>
              <a:rPr lang="es-CL" sz="2800" b="1" dirty="0">
                <a:solidFill>
                  <a:prstClr val="white"/>
                </a:solidFill>
                <a:latin typeface="Calibri"/>
              </a:rPr>
              <a:t> DBMS_SQL</a:t>
            </a:r>
          </a:p>
        </p:txBody>
      </p:sp>
      <p:pic>
        <p:nvPicPr>
          <p:cNvPr id="4" name="Imagen 3">
            <a:extLst>
              <a:ext uri="{FF2B5EF4-FFF2-40B4-BE49-F238E27FC236}">
                <a16:creationId xmlns:a16="http://schemas.microsoft.com/office/drawing/2014/main" id="{3320865B-521D-45D9-9567-AD995F5B1CD9}"/>
              </a:ext>
            </a:extLst>
          </p:cNvPr>
          <p:cNvPicPr>
            <a:picLocks noChangeAspect="1"/>
          </p:cNvPicPr>
          <p:nvPr/>
        </p:nvPicPr>
        <p:blipFill>
          <a:blip r:embed="rId3"/>
          <a:stretch>
            <a:fillRect/>
          </a:stretch>
        </p:blipFill>
        <p:spPr>
          <a:xfrm>
            <a:off x="1669039" y="1072617"/>
            <a:ext cx="5805921" cy="5698301"/>
          </a:xfrm>
          <a:prstGeom prst="rect">
            <a:avLst/>
          </a:prstGeom>
        </p:spPr>
      </p:pic>
    </p:spTree>
    <p:extLst>
      <p:ext uri="{BB962C8B-B14F-4D97-AF65-F5344CB8AC3E}">
        <p14:creationId xmlns:p14="http://schemas.microsoft.com/office/powerpoint/2010/main" val="3955520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76610" y="212725"/>
            <a:ext cx="4288185" cy="813000"/>
          </a:xfrm>
        </p:spPr>
        <p:txBody>
          <a:bodyPr/>
          <a:lstStyle/>
          <a:p>
            <a:pPr lvl="0" defTabSz="457200">
              <a:defRPr/>
            </a:pPr>
            <a:r>
              <a:rPr lang="es-CL" sz="2800" b="1" dirty="0">
                <a:solidFill>
                  <a:prstClr val="white"/>
                </a:solidFill>
                <a:latin typeface="Calibri"/>
              </a:rPr>
              <a:t>Subprogramas más Usados del </a:t>
            </a:r>
            <a:r>
              <a:rPr lang="es-CL" sz="2800" b="1" dirty="0" err="1">
                <a:solidFill>
                  <a:prstClr val="white"/>
                </a:solidFill>
                <a:latin typeface="Calibri"/>
              </a:rPr>
              <a:t>Package</a:t>
            </a:r>
            <a:r>
              <a:rPr lang="es-CL" sz="2800" b="1" dirty="0">
                <a:solidFill>
                  <a:prstClr val="white"/>
                </a:solidFill>
                <a:latin typeface="Calibri"/>
              </a:rPr>
              <a:t> DBMS_SQL</a:t>
            </a:r>
          </a:p>
        </p:txBody>
      </p:sp>
      <p:pic>
        <p:nvPicPr>
          <p:cNvPr id="4" name="Imagen 3">
            <a:extLst>
              <a:ext uri="{FF2B5EF4-FFF2-40B4-BE49-F238E27FC236}">
                <a16:creationId xmlns:a16="http://schemas.microsoft.com/office/drawing/2014/main" id="{081D372C-ABA6-420F-88FE-981EF5BAB2DD}"/>
              </a:ext>
            </a:extLst>
          </p:cNvPr>
          <p:cNvPicPr>
            <a:picLocks noChangeAspect="1"/>
          </p:cNvPicPr>
          <p:nvPr/>
        </p:nvPicPr>
        <p:blipFill>
          <a:blip r:embed="rId3"/>
          <a:stretch>
            <a:fillRect/>
          </a:stretch>
        </p:blipFill>
        <p:spPr>
          <a:xfrm>
            <a:off x="271849" y="1376178"/>
            <a:ext cx="8600302" cy="5046969"/>
          </a:xfrm>
          <a:prstGeom prst="rect">
            <a:avLst/>
          </a:prstGeom>
        </p:spPr>
      </p:pic>
    </p:spTree>
    <p:extLst>
      <p:ext uri="{BB962C8B-B14F-4D97-AF65-F5344CB8AC3E}">
        <p14:creationId xmlns:p14="http://schemas.microsoft.com/office/powerpoint/2010/main" val="318904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396890"/>
            <a:ext cx="8023225" cy="4486275"/>
          </a:xfrm>
        </p:spPr>
        <p:txBody>
          <a:bodyPr>
            <a:noAutofit/>
          </a:bodyPr>
          <a:lstStyle/>
          <a:p>
            <a:pPr marL="393700" indent="-342900" algn="just">
              <a:buFont typeface="Arial" panose="020B0604020202020204" pitchFamily="34" charset="0"/>
              <a:buChar char="•"/>
            </a:pPr>
            <a:r>
              <a:rPr lang="es-MX" sz="2200" dirty="0"/>
              <a:t>Cómo se procesa una Sentencia SQL en la base de datos.</a:t>
            </a:r>
          </a:p>
          <a:p>
            <a:pPr marL="393700" indent="-342900" algn="just">
              <a:buFont typeface="Arial" panose="020B0604020202020204" pitchFamily="34" charset="0"/>
              <a:buChar char="•"/>
            </a:pPr>
            <a:r>
              <a:rPr lang="es-MX" sz="2200" dirty="0"/>
              <a:t>Qué es SQL Dinámico y cuáles son sus característica.</a:t>
            </a:r>
          </a:p>
          <a:p>
            <a:pPr marL="393700" indent="-342900" algn="just">
              <a:buFont typeface="Arial" panose="020B0604020202020204" pitchFamily="34" charset="0"/>
              <a:buChar char="•"/>
            </a:pPr>
            <a:r>
              <a:rPr lang="es-MX" sz="2200" dirty="0"/>
              <a:t>Cuándo optar por Usar SQL Dinámico.</a:t>
            </a:r>
          </a:p>
          <a:p>
            <a:pPr marL="393700" indent="-342900" algn="just">
              <a:buFont typeface="Arial" panose="020B0604020202020204" pitchFamily="34" charset="0"/>
              <a:buChar char="•"/>
            </a:pPr>
            <a:r>
              <a:rPr lang="es-MX" sz="2200" dirty="0"/>
              <a:t>Consideraciones que se deben tener presente al usar SQL Dinámico.</a:t>
            </a:r>
          </a:p>
          <a:p>
            <a:pPr marL="393700" indent="-342900" algn="just">
              <a:buFont typeface="Arial" panose="020B0604020202020204" pitchFamily="34" charset="0"/>
              <a:buChar char="•"/>
            </a:pPr>
            <a:r>
              <a:rPr lang="es-MX" sz="2200" dirty="0"/>
              <a:t>Qué es y cuáles son las características de NATIVE DYNAMIC SQL</a:t>
            </a:r>
          </a:p>
          <a:p>
            <a:pPr marL="393700" indent="-342900" algn="just">
              <a:buFont typeface="Arial" panose="020B0604020202020204" pitchFamily="34" charset="0"/>
              <a:buChar char="•"/>
            </a:pPr>
            <a:r>
              <a:rPr lang="es-MX" sz="2200" dirty="0"/>
              <a:t>Cómo implementar sentencias SQL usado NATIVE DYNAMIC SQL.</a:t>
            </a:r>
          </a:p>
          <a:p>
            <a:pPr marL="393700" indent="-342900" algn="just">
              <a:buFont typeface="Arial" panose="020B0604020202020204" pitchFamily="34" charset="0"/>
              <a:buChar char="•"/>
            </a:pPr>
            <a:r>
              <a:rPr lang="es-MX" sz="2200" dirty="0"/>
              <a:t>Qué es y cuáles son las características de DBMS_SQL.</a:t>
            </a:r>
          </a:p>
          <a:p>
            <a:pPr marL="393700" indent="-342900" algn="just">
              <a:buFont typeface="Arial" panose="020B0604020202020204" pitchFamily="34" charset="0"/>
              <a:buChar char="•"/>
            </a:pPr>
            <a:r>
              <a:rPr lang="es-MX" sz="2200" dirty="0"/>
              <a:t>Cómo implementar sentencias SQL usado DBMS_SQL.</a:t>
            </a:r>
          </a:p>
        </p:txBody>
      </p:sp>
    </p:spTree>
    <p:extLst>
      <p:ext uri="{BB962C8B-B14F-4D97-AF65-F5344CB8AC3E}">
        <p14:creationId xmlns:p14="http://schemas.microsoft.com/office/powerpoint/2010/main" val="1994146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10" name="Rectangle 3">
            <a:extLst>
              <a:ext uri="{FF2B5EF4-FFF2-40B4-BE49-F238E27FC236}">
                <a16:creationId xmlns:a16="http://schemas.microsoft.com/office/drawing/2014/main" id="{0F1C69F2-9B37-4D9E-82E3-327CB913BE22}"/>
              </a:ext>
            </a:extLst>
          </p:cNvPr>
          <p:cNvSpPr txBox="1">
            <a:spLocks noChangeArrowheads="1"/>
          </p:cNvSpPr>
          <p:nvPr/>
        </p:nvSpPr>
        <p:spPr bwMode="auto">
          <a:xfrm>
            <a:off x="611188" y="305019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id="{0ACFCDBB-F3D8-4DA4-9232-582058B5228C}"/>
              </a:ext>
            </a:extLst>
          </p:cNvPr>
          <p:cNvSpPr txBox="1">
            <a:spLocks noChangeArrowheads="1"/>
          </p:cNvSpPr>
          <p:nvPr/>
        </p:nvSpPr>
        <p:spPr bwMode="auto">
          <a:xfrm>
            <a:off x="863214" y="3336669"/>
            <a:ext cx="7709286" cy="225234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DBMS_SQL.PARSE(&lt;</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&gt;, &lt;</a:t>
            </a:r>
            <a:r>
              <a:rPr lang="en-US" sz="1600" b="1" i="1" dirty="0" err="1">
                <a:latin typeface="Calibri" panose="020F0502020204030204" pitchFamily="34" charset="0"/>
                <a:cs typeface="Calibri" panose="020F0502020204030204" pitchFamily="34" charset="0"/>
              </a:rPr>
              <a:t>string_dinámico</a:t>
            </a:r>
            <a:r>
              <a:rPr lang="en-US" sz="1600" b="1" dirty="0">
                <a:latin typeface="Calibri" panose="020F0502020204030204" pitchFamily="34" charset="0"/>
                <a:cs typeface="Calibri" panose="020F0502020204030204" pitchFamily="34" charset="0"/>
              </a:rPr>
              <a:t>&gt;, &lt;</a:t>
            </a:r>
            <a:r>
              <a:rPr lang="en-US" sz="1600" b="1" i="1" dirty="0" err="1">
                <a:latin typeface="Calibri" panose="020F0502020204030204" pitchFamily="34" charset="0"/>
                <a:cs typeface="Calibri" panose="020F0502020204030204" pitchFamily="34" charset="0"/>
              </a:rPr>
              <a:t>language_flag</a:t>
            </a:r>
            <a:r>
              <a:rPr lang="en-US" sz="1600" b="1" dirty="0">
                <a:latin typeface="Calibri" panose="020F0502020204030204" pitchFamily="34" charset="0"/>
                <a:cs typeface="Calibri" panose="020F0502020204030204" pitchFamily="34" charset="0"/>
              </a:rPr>
              <a:t>&gt;);</a:t>
            </a:r>
          </a:p>
          <a:p>
            <a:r>
              <a:rPr lang="en-US" sz="1600" b="1" dirty="0">
                <a:latin typeface="Calibri" panose="020F0502020204030204" pitchFamily="34" charset="0"/>
                <a:cs typeface="Calibri" panose="020F0502020204030204" pitchFamily="34" charset="0"/>
              </a:rPr>
              <a:t>DBMS_SQL.EXECUTE(</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DBMS_SQL.FETCH(</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DBMS_SQL. EXECUTE_AND_FETCH(</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DBMS_SQL.CLOSE_CURSOR(</a:t>
            </a:r>
            <a:r>
              <a:rPr lang="en-US" sz="1600" b="1" i="1" dirty="0" err="1">
                <a:latin typeface="Calibri" panose="020F0502020204030204" pitchFamily="34" charset="0"/>
                <a:cs typeface="Calibri" panose="020F0502020204030204" pitchFamily="34" charset="0"/>
              </a:rPr>
              <a:t>cursor_id</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DBMS_SQL. DEFINE_COLUMN(</a:t>
            </a:r>
            <a:r>
              <a:rPr lang="en-US" sz="1600" b="1" i="1" dirty="0" err="1">
                <a:latin typeface="Calibri" panose="020F0502020204030204" pitchFamily="34" charset="0"/>
                <a:cs typeface="Calibri" panose="020F0502020204030204" pitchFamily="34" charset="0"/>
              </a:rPr>
              <a:t>cursor_id</a:t>
            </a:r>
            <a:r>
              <a:rPr lang="es-MX" sz="1600" b="1" dirty="0">
                <a:latin typeface="Calibri" panose="020F0502020204030204" pitchFamily="34" charset="0"/>
                <a:cs typeface="Calibri" panose="020F0502020204030204" pitchFamily="34" charset="0"/>
              </a:rPr>
              <a:t>, </a:t>
            </a:r>
            <a:r>
              <a:rPr lang="es-MX" sz="1600" b="1" i="1" dirty="0" err="1">
                <a:latin typeface="Calibri" panose="020F0502020204030204" pitchFamily="34" charset="0"/>
                <a:cs typeface="Calibri" panose="020F0502020204030204" pitchFamily="34" charset="0"/>
              </a:rPr>
              <a:t>número_posicional_columna</a:t>
            </a:r>
            <a:r>
              <a:rPr lang="es-MX" sz="1600" b="1" dirty="0">
                <a:latin typeface="Calibri" panose="020F0502020204030204" pitchFamily="34" charset="0"/>
                <a:cs typeface="Calibri" panose="020F0502020204030204" pitchFamily="34" charset="0"/>
              </a:rPr>
              <a:t>, </a:t>
            </a:r>
            <a:r>
              <a:rPr lang="es-MX" sz="1600" b="1" i="1" dirty="0">
                <a:latin typeface="Calibri" panose="020F0502020204030204" pitchFamily="34" charset="0"/>
                <a:cs typeface="Calibri" panose="020F0502020204030204" pitchFamily="34" charset="0"/>
              </a:rPr>
              <a:t>variable </a:t>
            </a:r>
            <a:r>
              <a:rPr lang="es-MX" sz="1600" b="1" dirty="0">
                <a:latin typeface="Calibri" panose="020F0502020204030204" pitchFamily="34" charset="0"/>
                <a:cs typeface="Calibri" panose="020F0502020204030204" pitchFamily="34" charset="0"/>
              </a:rPr>
              <a:t>[,largo]);</a:t>
            </a:r>
          </a:p>
          <a:p>
            <a:r>
              <a:rPr lang="es-MX" sz="1600" b="1" dirty="0">
                <a:latin typeface="Calibri" panose="020F0502020204030204" pitchFamily="34" charset="0"/>
                <a:cs typeface="Calibri" panose="020F0502020204030204" pitchFamily="34" charset="0"/>
              </a:rPr>
              <a:t>DBMS_SQL.BIND_VARIABLE(</a:t>
            </a:r>
            <a:r>
              <a:rPr lang="en-US" sz="1600" b="1" i="1" dirty="0" err="1">
                <a:latin typeface="Calibri" panose="020F0502020204030204" pitchFamily="34" charset="0"/>
                <a:cs typeface="Calibri" panose="020F0502020204030204" pitchFamily="34" charset="0"/>
              </a:rPr>
              <a:t>cursor_id</a:t>
            </a:r>
            <a:r>
              <a:rPr lang="es-MX" sz="1600" b="1" dirty="0">
                <a:latin typeface="Calibri" panose="020F0502020204030204" pitchFamily="34" charset="0"/>
                <a:cs typeface="Calibri" panose="020F0502020204030204" pitchFamily="34" charset="0"/>
              </a:rPr>
              <a:t>, ' :</a:t>
            </a:r>
            <a:r>
              <a:rPr lang="es-MX" sz="1600" b="1" i="1" dirty="0" err="1">
                <a:latin typeface="Calibri" panose="020F0502020204030204" pitchFamily="34" charset="0"/>
                <a:cs typeface="Calibri" panose="020F0502020204030204" pitchFamily="34" charset="0"/>
              </a:rPr>
              <a:t>variable_bind</a:t>
            </a:r>
            <a:r>
              <a:rPr lang="es-MX" sz="1600" b="1" dirty="0">
                <a:latin typeface="Calibri" panose="020F0502020204030204" pitchFamily="34" charset="0"/>
                <a:cs typeface="Calibri" panose="020F0502020204030204" pitchFamily="34" charset="0"/>
              </a:rPr>
              <a:t> ',</a:t>
            </a:r>
            <a:r>
              <a:rPr lang="es-MX" sz="1600" b="1" i="1" dirty="0" err="1">
                <a:latin typeface="Calibri" panose="020F0502020204030204" pitchFamily="34" charset="0"/>
                <a:cs typeface="Calibri" panose="020F0502020204030204" pitchFamily="34" charset="0"/>
              </a:rPr>
              <a:t>valor_asignar</a:t>
            </a:r>
            <a:r>
              <a:rPr lang="es-MX" sz="1600" b="1" dirty="0">
                <a:latin typeface="Calibri" panose="020F0502020204030204" pitchFamily="34" charset="0"/>
                <a:cs typeface="Calibri" panose="020F0502020204030204" pitchFamily="34" charset="0"/>
              </a:rPr>
              <a:t>);</a:t>
            </a:r>
          </a:p>
          <a:p>
            <a:r>
              <a:rPr lang="es-MX" sz="1600" b="1" dirty="0">
                <a:latin typeface="Calibri" panose="020F0502020204030204" pitchFamily="34" charset="0"/>
                <a:cs typeface="Calibri" panose="020F0502020204030204" pitchFamily="34" charset="0"/>
              </a:rPr>
              <a:t>DBMS_SQL.COLUMN_VALUE(</a:t>
            </a:r>
            <a:r>
              <a:rPr lang="en-US" sz="1600" b="1" i="1" dirty="0" err="1">
                <a:latin typeface="Calibri" panose="020F0502020204030204" pitchFamily="34" charset="0"/>
                <a:cs typeface="Calibri" panose="020F0502020204030204" pitchFamily="34" charset="0"/>
              </a:rPr>
              <a:t>cursor_id</a:t>
            </a:r>
            <a:r>
              <a:rPr lang="es-MX" sz="1600" b="1" dirty="0">
                <a:latin typeface="Calibri" panose="020F0502020204030204" pitchFamily="34" charset="0"/>
                <a:cs typeface="Calibri" panose="020F0502020204030204" pitchFamily="34" charset="0"/>
              </a:rPr>
              <a:t>, </a:t>
            </a:r>
            <a:r>
              <a:rPr lang="es-MX" sz="1600" b="1" i="1" dirty="0" err="1">
                <a:latin typeface="Calibri" panose="020F0502020204030204" pitchFamily="34" charset="0"/>
                <a:cs typeface="Calibri" panose="020F0502020204030204" pitchFamily="34" charset="0"/>
              </a:rPr>
              <a:t>número_posicional_columna</a:t>
            </a:r>
            <a:r>
              <a:rPr lang="es-MX" sz="1600" b="1" dirty="0">
                <a:latin typeface="Calibri" panose="020F0502020204030204" pitchFamily="34" charset="0"/>
                <a:cs typeface="Calibri" panose="020F0502020204030204" pitchFamily="34" charset="0"/>
              </a:rPr>
              <a:t>, </a:t>
            </a:r>
            <a:r>
              <a:rPr lang="es-MX" sz="1600" b="1" i="1" dirty="0">
                <a:latin typeface="Calibri" panose="020F0502020204030204" pitchFamily="34" charset="0"/>
                <a:cs typeface="Calibri" panose="020F0502020204030204" pitchFamily="34" charset="0"/>
              </a:rPr>
              <a:t>variable</a:t>
            </a:r>
            <a:r>
              <a:rPr lang="es-MX"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13" name="Rectángulo redondeado 4">
            <a:extLst>
              <a:ext uri="{FF2B5EF4-FFF2-40B4-BE49-F238E27FC236}">
                <a16:creationId xmlns:a16="http://schemas.microsoft.com/office/drawing/2014/main" id="{57CF65F7-0114-478A-9D5F-A0B0B9468A2A}"/>
              </a:ext>
            </a:extLst>
          </p:cNvPr>
          <p:cNvSpPr/>
          <p:nvPr/>
        </p:nvSpPr>
        <p:spPr>
          <a:xfrm>
            <a:off x="4680925" y="1102513"/>
            <a:ext cx="2196000" cy="1800000"/>
          </a:xfrm>
          <a:prstGeom prst="roundRect">
            <a:avLst/>
          </a:prstGeom>
          <a:solidFill>
            <a:srgbClr val="86A33F"/>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LANGUAGE_FLAG del procedimiento PARSE determina cómo Oracle maneja la sentencia SQL. Se recomienda usar NATIVE</a:t>
            </a:r>
          </a:p>
        </p:txBody>
      </p:sp>
      <p:sp>
        <p:nvSpPr>
          <p:cNvPr id="14" name="Rectángulo redondeado 4">
            <a:extLst>
              <a:ext uri="{FF2B5EF4-FFF2-40B4-BE49-F238E27FC236}">
                <a16:creationId xmlns:a16="http://schemas.microsoft.com/office/drawing/2014/main" id="{EEAF9E7D-A2D3-4801-AAB6-DA3FB192B8EF}"/>
              </a:ext>
            </a:extLst>
          </p:cNvPr>
          <p:cNvSpPr/>
          <p:nvPr/>
        </p:nvSpPr>
        <p:spPr>
          <a:xfrm>
            <a:off x="1797560" y="1082308"/>
            <a:ext cx="2196000" cy="1800000"/>
          </a:xfrm>
          <a:prstGeom prst="roundRect">
            <a:avLst/>
          </a:prstGeom>
          <a:solidFill>
            <a:srgbClr val="EC700A"/>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Se pueden usar literales numéricos, de caracteres y </a:t>
            </a:r>
            <a:r>
              <a:rPr lang="es-MX" sz="1600" b="1" dirty="0" err="1">
                <a:solidFill>
                  <a:srgbClr val="FFFFFF"/>
                </a:solidFill>
                <a:latin typeface="Calibri" panose="020F0502020204030204" pitchFamily="34" charset="0"/>
                <a:cs typeface="Calibri" panose="020F0502020204030204" pitchFamily="34" charset="0"/>
              </a:rPr>
              <a:t>string</a:t>
            </a:r>
            <a:r>
              <a:rPr lang="es-MX" sz="1600" b="1" dirty="0">
                <a:solidFill>
                  <a:srgbClr val="FFFFFF"/>
                </a:solidFill>
                <a:latin typeface="Calibri" panose="020F0502020204030204" pitchFamily="34" charset="0"/>
                <a:cs typeface="Calibri" panose="020F0502020204030204" pitchFamily="34" charset="0"/>
              </a:rPr>
              <a:t> como argumentos </a:t>
            </a:r>
            <a:r>
              <a:rPr lang="es-MX" sz="1600" b="1" dirty="0" err="1">
                <a:solidFill>
                  <a:srgbClr val="FFFFFF"/>
                </a:solidFill>
                <a:latin typeface="Calibri" panose="020F0502020204030204" pitchFamily="34" charset="0"/>
                <a:cs typeface="Calibri" panose="020F0502020204030204" pitchFamily="34" charset="0"/>
              </a:rPr>
              <a:t>bind</a:t>
            </a:r>
            <a:r>
              <a:rPr lang="es-MX" sz="1600" b="1" dirty="0">
                <a:solidFill>
                  <a:srgbClr val="FFFFFF"/>
                </a:solidFill>
                <a:latin typeface="Calibri" panose="020F0502020204030204" pitchFamily="34" charset="0"/>
                <a:cs typeface="Calibri" panose="020F0502020204030204" pitchFamily="34" charset="0"/>
              </a:rPr>
              <a:t>, pero no se pueden usar literales booleanos</a:t>
            </a:r>
          </a:p>
        </p:txBody>
      </p:sp>
    </p:spTree>
    <p:extLst>
      <p:ext uri="{BB962C8B-B14F-4D97-AF65-F5344CB8AC3E}">
        <p14:creationId xmlns:p14="http://schemas.microsoft.com/office/powerpoint/2010/main" val="3090294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10" name="Rectangle 3">
            <a:extLst>
              <a:ext uri="{FF2B5EF4-FFF2-40B4-BE49-F238E27FC236}">
                <a16:creationId xmlns:a16="http://schemas.microsoft.com/office/drawing/2014/main" id="{0F1C69F2-9B37-4D9E-82E3-327CB913BE22}"/>
              </a:ext>
            </a:extLst>
          </p:cNvPr>
          <p:cNvSpPr txBox="1">
            <a:spLocks noChangeArrowheads="1"/>
          </p:cNvSpPr>
          <p:nvPr/>
        </p:nvSpPr>
        <p:spPr bwMode="auto">
          <a:xfrm>
            <a:off x="611188" y="1408965"/>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6" name="Text Box 5">
            <a:extLst>
              <a:ext uri="{FF2B5EF4-FFF2-40B4-BE49-F238E27FC236}">
                <a16:creationId xmlns:a16="http://schemas.microsoft.com/office/drawing/2014/main" id="{233D89E0-AEDF-4FA3-8349-195B4B8049DD}"/>
              </a:ext>
            </a:extLst>
          </p:cNvPr>
          <p:cNvSpPr txBox="1">
            <a:spLocks noChangeArrowheads="1"/>
          </p:cNvSpPr>
          <p:nvPr/>
        </p:nvSpPr>
        <p:spPr bwMode="auto">
          <a:xfrm>
            <a:off x="847216" y="1710513"/>
            <a:ext cx="7848599" cy="243700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FUNCTION FN_ELIMINA_FILAS(</a:t>
            </a:r>
            <a:r>
              <a:rPr lang="en-US" b="1" dirty="0" err="1">
                <a:latin typeface="Calibri" panose="020F0502020204030204" pitchFamily="34" charset="0"/>
                <a:cs typeface="Calibri" panose="020F0502020204030204" pitchFamily="34" charset="0"/>
              </a:rPr>
              <a:t>p_nombre_tabla</a:t>
            </a:r>
            <a:r>
              <a:rPr lang="en-US" b="1" dirty="0">
                <a:latin typeface="Calibri" panose="020F0502020204030204" pitchFamily="34" charset="0"/>
                <a:cs typeface="Calibri" panose="020F0502020204030204" pitchFamily="34" charset="0"/>
              </a:rPr>
              <a:t> VARCHAR2)  RETURN NUMBER IS</a:t>
            </a:r>
          </a:p>
          <a:p>
            <a:r>
              <a:rPr lang="en-US" b="1" dirty="0" err="1">
                <a:solidFill>
                  <a:srgbClr val="0000FF"/>
                </a:solidFill>
                <a:latin typeface="Calibri" panose="020F0502020204030204" pitchFamily="34" charset="0"/>
                <a:cs typeface="Calibri" panose="020F0502020204030204" pitchFamily="34" charset="0"/>
              </a:rPr>
              <a:t>v_id_cursor</a:t>
            </a:r>
            <a:r>
              <a:rPr lang="en-US" b="1" dirty="0">
                <a:solidFill>
                  <a:srgbClr val="0000FF"/>
                </a:solidFill>
                <a:latin typeface="Calibri" panose="020F0502020204030204" pitchFamily="34" charset="0"/>
                <a:cs typeface="Calibri" panose="020F0502020204030204" pitchFamily="34" charset="0"/>
              </a:rPr>
              <a:t>  INTEGER</a:t>
            </a:r>
            <a:r>
              <a:rPr lang="en-US" b="1" dirty="0">
                <a:latin typeface="Calibri" panose="020F0502020204030204" pitchFamily="34" charset="0"/>
                <a:cs typeface="Calibri" panose="020F0502020204030204" pitchFamily="34" charset="0"/>
              </a:rPr>
              <a:t>;</a:t>
            </a:r>
          </a:p>
          <a:p>
            <a:r>
              <a:rPr lang="en-US" b="1" dirty="0" err="1">
                <a:latin typeface="Calibri" panose="020F0502020204030204" pitchFamily="34" charset="0"/>
                <a:cs typeface="Calibri" panose="020F0502020204030204" pitchFamily="34" charset="0"/>
              </a:rPr>
              <a:t>v_filas_eliminas</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 </a:t>
            </a:r>
            <a:r>
              <a:rPr lang="en-US" b="1" dirty="0">
                <a:solidFill>
                  <a:srgbClr val="C00000"/>
                </a:solidFill>
                <a:latin typeface="Calibri" panose="020F0502020204030204" pitchFamily="34" charset="0"/>
                <a:cs typeface="Calibri" panose="020F0502020204030204" pitchFamily="34" charset="0"/>
              </a:rPr>
              <a:t>DBMS_SQL</a:t>
            </a:r>
            <a:r>
              <a:rPr lang="en-US" b="1" dirty="0">
                <a:solidFill>
                  <a:srgbClr val="0000FF"/>
                </a:solidFill>
                <a:latin typeface="Calibri" panose="020F0502020204030204" pitchFamily="34" charset="0"/>
                <a:cs typeface="Calibri" panose="020F0502020204030204" pitchFamily="34" charset="0"/>
              </a:rPr>
              <a:t>.</a:t>
            </a:r>
            <a:r>
              <a:rPr lang="en-US" b="1" dirty="0">
                <a:solidFill>
                  <a:srgbClr val="009900"/>
                </a:solidFill>
                <a:latin typeface="Calibri" panose="020F0502020204030204" pitchFamily="34" charset="0"/>
                <a:cs typeface="Calibri" panose="020F0502020204030204" pitchFamily="34" charset="0"/>
              </a:rPr>
              <a:t>OPEN_CURSOR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DBMS_SQL</a:t>
            </a:r>
            <a:r>
              <a:rPr lang="en-US" b="1" dirty="0">
                <a:latin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cs typeface="Calibri" panose="020F0502020204030204" pitchFamily="34" charset="0"/>
              </a:rPr>
              <a:t>PARSE</a:t>
            </a:r>
            <a:r>
              <a:rPr lang="en-US" b="1" dirty="0">
                <a:latin typeface="Calibri" panose="020F0502020204030204" pitchFamily="34" charset="0"/>
                <a:cs typeface="Calibri" panose="020F0502020204030204" pitchFamily="34" charset="0"/>
              </a:rPr>
              <a:t>(</a:t>
            </a:r>
            <a:r>
              <a:rPr lang="en-US" b="1" dirty="0" err="1">
                <a:solidFill>
                  <a:srgbClr val="0000FF"/>
                </a:solidFill>
                <a:latin typeface="Calibri" panose="020F0502020204030204" pitchFamily="34" charset="0"/>
                <a:cs typeface="Calibri" panose="020F0502020204030204" pitchFamily="34" charset="0"/>
              </a:rPr>
              <a:t>v_id_cursor</a:t>
            </a:r>
            <a:r>
              <a:rPr lang="en-US" b="1" dirty="0" err="1">
                <a:latin typeface="Calibri" panose="020F0502020204030204" pitchFamily="34" charset="0"/>
                <a:cs typeface="Calibri" panose="020F0502020204030204" pitchFamily="34" charset="0"/>
              </a:rPr>
              <a:t>,'DELETE</a:t>
            </a:r>
            <a:r>
              <a:rPr lang="en-US" b="1" dirty="0">
                <a:latin typeface="Calibri" panose="020F0502020204030204" pitchFamily="34" charset="0"/>
                <a:cs typeface="Calibri" panose="020F0502020204030204" pitchFamily="34" charset="0"/>
              </a:rPr>
              <a:t> FROM '|| </a:t>
            </a:r>
            <a:r>
              <a:rPr lang="en-US" b="1" dirty="0" err="1">
                <a:latin typeface="Calibri" panose="020F0502020204030204" pitchFamily="34" charset="0"/>
                <a:cs typeface="Calibri" panose="020F0502020204030204" pitchFamily="34" charset="0"/>
              </a:rPr>
              <a:t>p_nombre_tabla</a:t>
            </a:r>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DBMS_SQL</a:t>
            </a:r>
            <a:r>
              <a:rPr lang="en-US" b="1" dirty="0">
                <a:latin typeface="Calibri" panose="020F0502020204030204" pitchFamily="34" charset="0"/>
                <a:cs typeface="Calibri" panose="020F0502020204030204" pitchFamily="34" charset="0"/>
              </a:rPr>
              <a:t>.</a:t>
            </a:r>
            <a:r>
              <a:rPr lang="en-US" b="1" dirty="0">
                <a:solidFill>
                  <a:srgbClr val="7030A0"/>
                </a:solidFill>
                <a:latin typeface="Calibri" panose="020F0502020204030204" pitchFamily="34" charset="0"/>
                <a:cs typeface="Calibri" panose="020F0502020204030204" pitchFamily="34" charset="0"/>
              </a:rPr>
              <a:t>NATIVE</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v_filas_eliminas</a:t>
            </a:r>
            <a:r>
              <a:rPr lang="en-US" b="1" dirty="0">
                <a:latin typeface="Calibri" panose="020F0502020204030204" pitchFamily="34" charset="0"/>
                <a:cs typeface="Calibri" panose="020F0502020204030204" pitchFamily="34" charset="0"/>
              </a:rPr>
              <a:t> := </a:t>
            </a:r>
            <a:r>
              <a:rPr lang="en-US" b="1" dirty="0">
                <a:solidFill>
                  <a:srgbClr val="C00000"/>
                </a:solidFill>
                <a:latin typeface="Calibri" panose="020F0502020204030204" pitchFamily="34" charset="0"/>
                <a:cs typeface="Calibri" panose="020F0502020204030204" pitchFamily="34" charset="0"/>
              </a:rPr>
              <a:t>DBMS_SQL</a:t>
            </a:r>
            <a:r>
              <a:rPr lang="en-US" b="1" dirty="0">
                <a:latin typeface="Calibri" panose="020F0502020204030204" pitchFamily="34" charset="0"/>
                <a:cs typeface="Calibri" panose="020F0502020204030204" pitchFamily="34" charset="0"/>
              </a:rPr>
              <a:t>.EXECUTE (</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DBMS_SQL</a:t>
            </a:r>
            <a:r>
              <a:rPr lang="en-US" b="1" dirty="0">
                <a:latin typeface="Calibri" panose="020F0502020204030204" pitchFamily="34" charset="0"/>
                <a:cs typeface="Calibri" panose="020F0502020204030204" pitchFamily="34" charset="0"/>
              </a:rPr>
              <a:t>.</a:t>
            </a:r>
            <a:r>
              <a:rPr lang="en-US" b="1" dirty="0">
                <a:solidFill>
                  <a:srgbClr val="000099"/>
                </a:solidFill>
                <a:latin typeface="Calibri" panose="020F0502020204030204" pitchFamily="34" charset="0"/>
                <a:cs typeface="Calibri" panose="020F0502020204030204" pitchFamily="34" charset="0"/>
              </a:rPr>
              <a:t>CLOSE_CURSOR</a:t>
            </a:r>
            <a:r>
              <a:rPr lang="en-US" b="1" dirty="0">
                <a:latin typeface="Calibri" panose="020F0502020204030204" pitchFamily="34" charset="0"/>
                <a:cs typeface="Calibri" panose="020F0502020204030204" pitchFamily="34" charset="0"/>
              </a:rPr>
              <a:t>(</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RETURN </a:t>
            </a:r>
            <a:r>
              <a:rPr lang="en-US" b="1" dirty="0" err="1">
                <a:latin typeface="Calibri" panose="020F0502020204030204" pitchFamily="34" charset="0"/>
                <a:cs typeface="Calibri" panose="020F0502020204030204" pitchFamily="34" charset="0"/>
              </a:rPr>
              <a:t>v_filas_eliminas</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
        <p:nvSpPr>
          <p:cNvPr id="8" name="Text Box 5">
            <a:extLst>
              <a:ext uri="{FF2B5EF4-FFF2-40B4-BE49-F238E27FC236}">
                <a16:creationId xmlns:a16="http://schemas.microsoft.com/office/drawing/2014/main" id="{4AAE07AB-C2DD-4C27-9B95-FC7A46FE7745}"/>
              </a:ext>
            </a:extLst>
          </p:cNvPr>
          <p:cNvSpPr txBox="1">
            <a:spLocks noChangeArrowheads="1"/>
          </p:cNvSpPr>
          <p:nvPr/>
        </p:nvSpPr>
        <p:spPr bwMode="auto">
          <a:xfrm>
            <a:off x="850108" y="4281073"/>
            <a:ext cx="7845707" cy="102123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600" b="1" dirty="0">
                <a:latin typeface="Calibri" panose="020F0502020204030204" pitchFamily="34" charset="0"/>
                <a:cs typeface="Calibri" panose="020F0502020204030204" pitchFamily="34" charset="0"/>
              </a:rPr>
              <a:t>BEGIN</a:t>
            </a:r>
          </a:p>
          <a:p>
            <a:r>
              <a:rPr lang="en-US" sz="1600" b="1" dirty="0">
                <a:latin typeface="Calibri" panose="020F0502020204030204" pitchFamily="34" charset="0"/>
                <a:cs typeface="Calibri" panose="020F0502020204030204" pitchFamily="34" charset="0"/>
              </a:rPr>
              <a:t>  DBMS_OUTPUT.PUT_LINE('</a:t>
            </a:r>
            <a:r>
              <a:rPr lang="en-US" sz="1600" b="1" dirty="0" err="1">
                <a:latin typeface="Calibri" panose="020F0502020204030204" pitchFamily="34" charset="0"/>
                <a:cs typeface="Calibri" panose="020F0502020204030204" pitchFamily="34" charset="0"/>
              </a:rPr>
              <a:t>Filas</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eliminadas</a:t>
            </a:r>
            <a:r>
              <a:rPr lang="en-US" sz="1600" b="1" dirty="0">
                <a:latin typeface="Calibri" panose="020F0502020204030204" pitchFamily="34" charset="0"/>
                <a:cs typeface="Calibri" panose="020F0502020204030204" pitchFamily="34" charset="0"/>
              </a:rPr>
              <a:t>: ' || FN_ELIMINA_FILAS('</a:t>
            </a:r>
            <a:r>
              <a:rPr lang="en-US" sz="1600" b="1" dirty="0" err="1">
                <a:latin typeface="Calibri" panose="020F0502020204030204" pitchFamily="34" charset="0"/>
                <a:cs typeface="Calibri" panose="020F0502020204030204" pitchFamily="34" charset="0"/>
              </a:rPr>
              <a:t>temp_emp</a:t>
            </a:r>
            <a:r>
              <a:rPr lang="en-US" sz="1600" b="1" dirty="0">
                <a:latin typeface="Calibri" panose="020F0502020204030204" pitchFamily="34" charset="0"/>
                <a:cs typeface="Calibri" panose="020F0502020204030204" pitchFamily="34" charset="0"/>
              </a:rPr>
              <a:t>'));</a:t>
            </a:r>
          </a:p>
          <a:p>
            <a:r>
              <a:rPr lang="en-US" sz="16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pic>
        <p:nvPicPr>
          <p:cNvPr id="9" name="Imagen 8" descr="Interfaz de usuario gráfica, Texto, Aplicación&#10;&#10;Descripción generada automáticamente">
            <a:extLst>
              <a:ext uri="{FF2B5EF4-FFF2-40B4-BE49-F238E27FC236}">
                <a16:creationId xmlns:a16="http://schemas.microsoft.com/office/drawing/2014/main" id="{8564721A-89CC-44D0-B9F2-71243E5B6EF0}"/>
              </a:ext>
            </a:extLst>
          </p:cNvPr>
          <p:cNvPicPr>
            <a:picLocks noChangeAspect="1"/>
          </p:cNvPicPr>
          <p:nvPr/>
        </p:nvPicPr>
        <p:blipFill>
          <a:blip r:embed="rId3"/>
          <a:stretch>
            <a:fillRect/>
          </a:stretch>
        </p:blipFill>
        <p:spPr>
          <a:xfrm>
            <a:off x="3292179" y="5451348"/>
            <a:ext cx="2371429" cy="1000000"/>
          </a:xfrm>
          <a:prstGeom prst="rect">
            <a:avLst/>
          </a:prstGeom>
        </p:spPr>
      </p:pic>
    </p:spTree>
    <p:extLst>
      <p:ext uri="{BB962C8B-B14F-4D97-AF65-F5344CB8AC3E}">
        <p14:creationId xmlns:p14="http://schemas.microsoft.com/office/powerpoint/2010/main" val="1658186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10" name="Rectangle 3">
            <a:extLst>
              <a:ext uri="{FF2B5EF4-FFF2-40B4-BE49-F238E27FC236}">
                <a16:creationId xmlns:a16="http://schemas.microsoft.com/office/drawing/2014/main" id="{0F1C69F2-9B37-4D9E-82E3-327CB913BE22}"/>
              </a:ext>
            </a:extLst>
          </p:cNvPr>
          <p:cNvSpPr txBox="1">
            <a:spLocks noChangeArrowheads="1"/>
          </p:cNvSpPr>
          <p:nvPr/>
        </p:nvSpPr>
        <p:spPr bwMode="auto">
          <a:xfrm>
            <a:off x="611188" y="125090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Times New Roman" pitchFamily="18" charset="0"/>
              </a:rPr>
              <a:t>Ejemplo:</a:t>
            </a:r>
          </a:p>
        </p:txBody>
      </p:sp>
      <p:sp>
        <p:nvSpPr>
          <p:cNvPr id="11" name="Text Box 5">
            <a:extLst>
              <a:ext uri="{FF2B5EF4-FFF2-40B4-BE49-F238E27FC236}">
                <a16:creationId xmlns:a16="http://schemas.microsoft.com/office/drawing/2014/main" id="{CE08CAA4-6964-46DD-82DA-4FA533C6C098}"/>
              </a:ext>
            </a:extLst>
          </p:cNvPr>
          <p:cNvSpPr txBox="1">
            <a:spLocks noChangeArrowheads="1"/>
          </p:cNvSpPr>
          <p:nvPr/>
        </p:nvSpPr>
        <p:spPr bwMode="auto">
          <a:xfrm>
            <a:off x="377331" y="1544408"/>
            <a:ext cx="8477286" cy="52014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PROCEDURE SP_GRABAR_REMUN </a:t>
            </a:r>
          </a:p>
          <a:p>
            <a:r>
              <a:rPr lang="en-US" b="1" dirty="0">
                <a:latin typeface="Calibri" panose="020F0502020204030204" pitchFamily="34" charset="0"/>
                <a:cs typeface="Calibri" panose="020F0502020204030204" pitchFamily="34" charset="0"/>
              </a:rPr>
              <a:t>(</a:t>
            </a:r>
            <a:r>
              <a:rPr lang="en-US" b="1" dirty="0" err="1">
                <a:solidFill>
                  <a:srgbClr val="C00000"/>
                </a:solidFill>
                <a:latin typeface="Calibri" panose="020F0502020204030204" pitchFamily="34" charset="0"/>
                <a:cs typeface="Calibri" panose="020F0502020204030204" pitchFamily="34" charset="0"/>
              </a:rPr>
              <a:t>p_id_empleado</a:t>
            </a:r>
            <a:r>
              <a:rPr lang="en-US" b="1" dirty="0">
                <a:latin typeface="Calibri" panose="020F0502020204030204" pitchFamily="34" charset="0"/>
                <a:cs typeface="Calibri" panose="020F0502020204030204" pitchFamily="34" charset="0"/>
              </a:rPr>
              <a:t> NUMBER,  </a:t>
            </a:r>
            <a:r>
              <a:rPr lang="en-US" b="1" dirty="0" err="1">
                <a:solidFill>
                  <a:srgbClr val="0000DE"/>
                </a:solidFill>
                <a:latin typeface="Calibri" panose="020F0502020204030204" pitchFamily="34" charset="0"/>
                <a:cs typeface="Calibri" panose="020F0502020204030204" pitchFamily="34" charset="0"/>
              </a:rPr>
              <a:t>p_mes_anno_proc</a:t>
            </a:r>
            <a:r>
              <a:rPr lang="en-US" b="1" dirty="0">
                <a:latin typeface="Calibri" panose="020F0502020204030204" pitchFamily="34" charset="0"/>
                <a:cs typeface="Calibri" panose="020F0502020204030204" pitchFamily="34" charset="0"/>
              </a:rPr>
              <a:t> VARCHAR2, </a:t>
            </a:r>
            <a:r>
              <a:rPr lang="en-US" b="1" dirty="0">
                <a:solidFill>
                  <a:srgbClr val="008000"/>
                </a:solidFill>
                <a:latin typeface="Calibri" panose="020F0502020204030204" pitchFamily="34" charset="0"/>
                <a:cs typeface="Calibri" panose="020F0502020204030204" pitchFamily="34" charset="0"/>
              </a:rPr>
              <a:t> </a:t>
            </a:r>
            <a:r>
              <a:rPr lang="en-US" b="1" dirty="0" err="1">
                <a:solidFill>
                  <a:srgbClr val="008000"/>
                </a:solidFill>
                <a:latin typeface="Calibri" panose="020F0502020204030204" pitchFamily="34" charset="0"/>
                <a:cs typeface="Calibri" panose="020F0502020204030204" pitchFamily="34" charset="0"/>
              </a:rPr>
              <a:t>p_valor_sldo_base</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a:t>
            </a:r>
            <a:r>
              <a:rPr lang="en-US" b="1" dirty="0" err="1">
                <a:solidFill>
                  <a:srgbClr val="903403"/>
                </a:solidFill>
                <a:latin typeface="Calibri" panose="020F0502020204030204" pitchFamily="34" charset="0"/>
                <a:cs typeface="Calibri" panose="020F0502020204030204" pitchFamily="34" charset="0"/>
              </a:rPr>
              <a:t>p_valor_comision</a:t>
            </a:r>
            <a:r>
              <a:rPr lang="en-US" b="1" dirty="0">
                <a:latin typeface="Calibri" panose="020F0502020204030204" pitchFamily="34" charset="0"/>
                <a:cs typeface="Calibri" panose="020F0502020204030204" pitchFamily="34" charset="0"/>
              </a:rPr>
              <a:t> NUMBER, </a:t>
            </a:r>
            <a:r>
              <a:rPr lang="en-US" b="1" dirty="0">
                <a:solidFill>
                  <a:srgbClr val="7030A0"/>
                </a:solidFill>
                <a:latin typeface="Calibri" panose="020F0502020204030204" pitchFamily="34" charset="0"/>
                <a:cs typeface="Calibri" panose="020F0502020204030204" pitchFamily="34" charset="0"/>
              </a:rPr>
              <a:t> </a:t>
            </a:r>
            <a:r>
              <a:rPr lang="en-US" b="1" dirty="0" err="1">
                <a:solidFill>
                  <a:srgbClr val="7030A0"/>
                </a:solidFill>
                <a:latin typeface="Calibri" panose="020F0502020204030204" pitchFamily="34" charset="0"/>
                <a:cs typeface="Calibri" panose="020F0502020204030204" pitchFamily="34" charset="0"/>
              </a:rPr>
              <a:t>p_valor_comision_jefe</a:t>
            </a:r>
            <a:r>
              <a:rPr lang="en-US" b="1" dirty="0">
                <a:latin typeface="Calibri" panose="020F0502020204030204" pitchFamily="34" charset="0"/>
                <a:cs typeface="Calibri" panose="020F0502020204030204" pitchFamily="34" charset="0"/>
              </a:rPr>
              <a:t> NUMBER,  </a:t>
            </a:r>
            <a:r>
              <a:rPr lang="en-US" b="1" dirty="0" err="1">
                <a:solidFill>
                  <a:srgbClr val="FF0000"/>
                </a:solidFill>
                <a:latin typeface="Calibri" panose="020F0502020204030204" pitchFamily="34" charset="0"/>
                <a:cs typeface="Calibri" panose="020F0502020204030204" pitchFamily="34" charset="0"/>
              </a:rPr>
              <a:t>p_valor_colacion</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a:t>
            </a:r>
            <a:r>
              <a:rPr lang="en-US" b="1" dirty="0" err="1">
                <a:solidFill>
                  <a:srgbClr val="00A8A4"/>
                </a:solidFill>
                <a:latin typeface="Calibri" panose="020F0502020204030204" pitchFamily="34" charset="0"/>
                <a:cs typeface="Calibri" panose="020F0502020204030204" pitchFamily="34" charset="0"/>
              </a:rPr>
              <a:t>p_valor_movil</a:t>
            </a:r>
            <a:r>
              <a:rPr lang="en-US" b="1" dirty="0">
                <a:latin typeface="Calibri" panose="020F0502020204030204" pitchFamily="34" charset="0"/>
                <a:cs typeface="Calibri" panose="020F0502020204030204" pitchFamily="34" charset="0"/>
              </a:rPr>
              <a:t> NUMBER,  </a:t>
            </a:r>
            <a:r>
              <a:rPr lang="en-US" b="1" dirty="0" err="1">
                <a:solidFill>
                  <a:schemeClr val="accent5">
                    <a:lumMod val="75000"/>
                  </a:schemeClr>
                </a:solidFill>
                <a:latin typeface="Calibri" panose="020F0502020204030204" pitchFamily="34" charset="0"/>
                <a:cs typeface="Calibri" panose="020F0502020204030204" pitchFamily="34" charset="0"/>
              </a:rPr>
              <a:t>p_valor_descto_sindicato</a:t>
            </a:r>
            <a:r>
              <a:rPr lang="en-US" b="1" dirty="0">
                <a:latin typeface="Calibri" panose="020F0502020204030204" pitchFamily="34" charset="0"/>
                <a:cs typeface="Calibri" panose="020F0502020204030204" pitchFamily="34" charset="0"/>
              </a:rPr>
              <a:t> NUMBER, </a:t>
            </a:r>
            <a:r>
              <a:rPr lang="en-US" b="1" dirty="0" err="1">
                <a:solidFill>
                  <a:srgbClr val="003399"/>
                </a:solidFill>
                <a:latin typeface="Calibri" panose="020F0502020204030204" pitchFamily="34" charset="0"/>
                <a:cs typeface="Calibri" panose="020F0502020204030204" pitchFamily="34" charset="0"/>
              </a:rPr>
              <a:t>p_valor_alc_liquido</a:t>
            </a:r>
            <a:r>
              <a:rPr lang="en-US" b="1" dirty="0">
                <a:latin typeface="Calibri" panose="020F0502020204030204" pitchFamily="34" charset="0"/>
                <a:cs typeface="Calibri" panose="020F0502020204030204" pitchFamily="34" charset="0"/>
              </a:rPr>
              <a:t> NUMBER)</a:t>
            </a:r>
          </a:p>
          <a:p>
            <a:r>
              <a:rPr lang="en-US" b="1" dirty="0">
                <a:latin typeface="Calibri" panose="020F0502020204030204" pitchFamily="34" charset="0"/>
                <a:cs typeface="Calibri" panose="020F0502020204030204" pitchFamily="34" charset="0"/>
              </a:rPr>
              <a:t> IS</a:t>
            </a:r>
          </a:p>
          <a:p>
            <a:r>
              <a:rPr lang="sv-SE" b="1" dirty="0">
                <a:latin typeface="Calibri" panose="020F0502020204030204" pitchFamily="34" charset="0"/>
                <a:cs typeface="Calibri" panose="020F0502020204030204" pitchFamily="34" charset="0"/>
              </a:rPr>
              <a:t>v_id_cursor  INTEGER;</a:t>
            </a:r>
          </a:p>
          <a:p>
            <a:r>
              <a:rPr lang="sv-SE" b="1" dirty="0">
                <a:latin typeface="Calibri" panose="020F0502020204030204" pitchFamily="34" charset="0"/>
                <a:cs typeface="Calibri" panose="020F0502020204030204" pitchFamily="34" charset="0"/>
              </a:rPr>
              <a:t>v_filas  INTEGER;</a:t>
            </a:r>
          </a:p>
          <a:p>
            <a:r>
              <a:rPr lang="en-US" b="1" dirty="0">
                <a:latin typeface="Calibri" panose="020F0502020204030204" pitchFamily="34" charset="0"/>
                <a:cs typeface="Calibri" panose="020F0502020204030204" pitchFamily="34" charset="0"/>
              </a:rPr>
              <a:t> BEGIN</a:t>
            </a:r>
          </a:p>
          <a:p>
            <a:r>
              <a:rPr lang="es-MX" b="1" dirty="0">
                <a:latin typeface="Calibri" panose="020F0502020204030204" pitchFamily="34" charset="0"/>
                <a:cs typeface="Calibri" panose="020F0502020204030204" pitchFamily="34" charset="0"/>
              </a:rPr>
              <a:t>    </a:t>
            </a:r>
            <a:r>
              <a:rPr lang="es-MX" b="1" dirty="0" err="1">
                <a:latin typeface="Calibri" panose="020F0502020204030204" pitchFamily="34" charset="0"/>
                <a:cs typeface="Calibri" panose="020F0502020204030204" pitchFamily="34" charset="0"/>
              </a:rPr>
              <a:t>v_id_cursor</a:t>
            </a:r>
            <a:r>
              <a:rPr lang="es-MX" b="1" dirty="0">
                <a:latin typeface="Calibri" panose="020F0502020204030204" pitchFamily="34" charset="0"/>
                <a:cs typeface="Calibri" panose="020F0502020204030204" pitchFamily="34" charset="0"/>
              </a:rPr>
              <a:t> := DBMS_SQL.OPEN_CURSOR;</a:t>
            </a:r>
          </a:p>
          <a:p>
            <a:r>
              <a:rPr lang="en-US" b="1" dirty="0">
                <a:latin typeface="Calibri" panose="020F0502020204030204" pitchFamily="34" charset="0"/>
                <a:cs typeface="Calibri" panose="020F0502020204030204" pitchFamily="34" charset="0"/>
              </a:rPr>
              <a:t>    </a:t>
            </a:r>
            <a:r>
              <a:rPr lang="es-MX" b="1" dirty="0">
                <a:latin typeface="Calibri" panose="020F0502020204030204" pitchFamily="34" charset="0"/>
                <a:cs typeface="Calibri" panose="020F0502020204030204" pitchFamily="34" charset="0"/>
              </a:rPr>
              <a:t>DBMS_SQL.PARSE(</a:t>
            </a:r>
            <a:r>
              <a:rPr lang="es-MX" b="1" dirty="0" err="1">
                <a:latin typeface="Calibri" panose="020F0502020204030204" pitchFamily="34" charset="0"/>
                <a:cs typeface="Calibri" panose="020F0502020204030204" pitchFamily="34" charset="0"/>
              </a:rPr>
              <a:t>v_id_cursor</a:t>
            </a:r>
            <a:r>
              <a:rPr lang="es-MX" b="1"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'INSERT INTO HABER_CALC_SALARIO VALUES(</a:t>
            </a:r>
            <a:r>
              <a:rPr lang="en-US" b="1" dirty="0">
                <a:solidFill>
                  <a:srgbClr val="C00000"/>
                </a:solidFill>
                <a:latin typeface="Calibri" panose="020F0502020204030204" pitchFamily="34" charset="0"/>
                <a:cs typeface="Calibri" panose="020F0502020204030204" pitchFamily="34" charset="0"/>
              </a:rPr>
              <a:t>:1</a:t>
            </a:r>
            <a:r>
              <a:rPr lang="en-US" b="1" dirty="0">
                <a:latin typeface="Calibri" panose="020F0502020204030204" pitchFamily="34" charset="0"/>
                <a:cs typeface="Calibri" panose="020F0502020204030204" pitchFamily="34" charset="0"/>
              </a:rPr>
              <a:t>,</a:t>
            </a:r>
            <a:r>
              <a:rPr lang="en-US" b="1" dirty="0">
                <a:solidFill>
                  <a:srgbClr val="0000DE"/>
                </a:solidFill>
                <a:latin typeface="Calibri" panose="020F0502020204030204" pitchFamily="34" charset="0"/>
                <a:cs typeface="Calibri" panose="020F0502020204030204" pitchFamily="34" charset="0"/>
              </a:rPr>
              <a:t> :2</a:t>
            </a:r>
            <a:r>
              <a:rPr lang="en-US" b="1" dirty="0">
                <a:latin typeface="Calibri" panose="020F0502020204030204" pitchFamily="34" charset="0"/>
                <a:cs typeface="Calibri" panose="020F0502020204030204" pitchFamily="34" charset="0"/>
              </a:rPr>
              <a:t>,</a:t>
            </a:r>
            <a:r>
              <a:rPr lang="en-US" b="1" dirty="0">
                <a:solidFill>
                  <a:srgbClr val="008000"/>
                </a:solidFill>
                <a:latin typeface="Calibri" panose="020F0502020204030204" pitchFamily="34" charset="0"/>
                <a:cs typeface="Calibri" panose="020F0502020204030204" pitchFamily="34" charset="0"/>
              </a:rPr>
              <a:t> :3</a:t>
            </a:r>
            <a:r>
              <a:rPr lang="en-US" b="1" dirty="0">
                <a:latin typeface="Calibri" panose="020F0502020204030204" pitchFamily="34" charset="0"/>
                <a:cs typeface="Calibri" panose="020F0502020204030204" pitchFamily="34" charset="0"/>
              </a:rPr>
              <a:t>,</a:t>
            </a:r>
            <a:r>
              <a:rPr lang="en-US" b="1" dirty="0">
                <a:solidFill>
                  <a:srgbClr val="903403"/>
                </a:solidFill>
                <a:latin typeface="Calibri" panose="020F0502020204030204" pitchFamily="34" charset="0"/>
                <a:cs typeface="Calibri" panose="020F0502020204030204" pitchFamily="34" charset="0"/>
              </a:rPr>
              <a:t> :4</a:t>
            </a:r>
            <a:r>
              <a:rPr lang="en-US" b="1" dirty="0">
                <a:latin typeface="Calibri" panose="020F0502020204030204" pitchFamily="34" charset="0"/>
                <a:cs typeface="Calibri" panose="020F0502020204030204" pitchFamily="34" charset="0"/>
              </a:rPr>
              <a:t>,</a:t>
            </a:r>
            <a:r>
              <a:rPr lang="en-US" b="1" dirty="0">
                <a:solidFill>
                  <a:srgbClr val="7030A0"/>
                </a:solidFill>
                <a:latin typeface="Calibri" panose="020F0502020204030204" pitchFamily="34" charset="0"/>
                <a:cs typeface="Calibri" panose="020F0502020204030204" pitchFamily="34" charset="0"/>
              </a:rPr>
              <a:t> :5</a:t>
            </a:r>
            <a:r>
              <a:rPr lang="en-US" b="1" dirty="0">
                <a:latin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cs typeface="Calibri" panose="020F0502020204030204" pitchFamily="34" charset="0"/>
              </a:rPr>
              <a:t> :6</a:t>
            </a:r>
            <a:r>
              <a:rPr lang="en-US" b="1" dirty="0">
                <a:latin typeface="Calibri" panose="020F0502020204030204" pitchFamily="34" charset="0"/>
                <a:cs typeface="Calibri" panose="020F0502020204030204" pitchFamily="34" charset="0"/>
              </a:rPr>
              <a:t>,</a:t>
            </a:r>
            <a:r>
              <a:rPr lang="en-US" b="1" dirty="0">
                <a:solidFill>
                  <a:srgbClr val="00A8A4"/>
                </a:solidFill>
                <a:latin typeface="Calibri" panose="020F0502020204030204" pitchFamily="34" charset="0"/>
                <a:cs typeface="Calibri" panose="020F0502020204030204" pitchFamily="34" charset="0"/>
              </a:rPr>
              <a:t> :7</a:t>
            </a:r>
            <a:r>
              <a:rPr lang="en-US" b="1" dirty="0">
                <a:latin typeface="Calibri" panose="020F0502020204030204" pitchFamily="34" charset="0"/>
                <a:cs typeface="Calibri" panose="020F0502020204030204" pitchFamily="34" charset="0"/>
              </a:rPr>
              <a:t>,</a:t>
            </a:r>
            <a:r>
              <a:rPr lang="en-US" b="1" dirty="0">
                <a:solidFill>
                  <a:schemeClr val="accent5">
                    <a:lumMod val="75000"/>
                  </a:schemeClr>
                </a:solidFill>
                <a:latin typeface="Calibri" panose="020F0502020204030204" pitchFamily="34" charset="0"/>
                <a:cs typeface="Calibri" panose="020F0502020204030204" pitchFamily="34" charset="0"/>
              </a:rPr>
              <a:t> :8</a:t>
            </a:r>
            <a:r>
              <a:rPr lang="en-US" b="1" dirty="0">
                <a:latin typeface="Calibri" panose="020F0502020204030204" pitchFamily="34" charset="0"/>
                <a:cs typeface="Calibri" panose="020F0502020204030204" pitchFamily="34" charset="0"/>
              </a:rPr>
              <a:t>,</a:t>
            </a:r>
            <a:r>
              <a:rPr lang="en-US" b="1" dirty="0">
                <a:solidFill>
                  <a:srgbClr val="003399"/>
                </a:solidFill>
                <a:latin typeface="Calibri" panose="020F0502020204030204" pitchFamily="34" charset="0"/>
                <a:cs typeface="Calibri" panose="020F0502020204030204" pitchFamily="34" charset="0"/>
              </a:rPr>
              <a:t> :9</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DBMS_SQL.NATIVE);</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:1</a:t>
            </a:r>
            <a:r>
              <a:rPr lang="en-US" b="1" dirty="0">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p_id_empleado</a:t>
            </a:r>
            <a:r>
              <a:rPr lang="en-US" b="1" dirty="0">
                <a:solidFill>
                  <a:srgbClr val="000099"/>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0000DE"/>
                </a:solidFill>
                <a:latin typeface="Calibri" panose="020F0502020204030204" pitchFamily="34" charset="0"/>
                <a:cs typeface="Calibri" panose="020F0502020204030204" pitchFamily="34" charset="0"/>
              </a:rPr>
              <a:t>:2</a:t>
            </a:r>
            <a:r>
              <a:rPr lang="en-US" b="1" dirty="0">
                <a:latin typeface="Calibri" panose="020F0502020204030204" pitchFamily="34" charset="0"/>
                <a:cs typeface="Calibri" panose="020F0502020204030204" pitchFamily="34" charset="0"/>
              </a:rPr>
              <a:t>', </a:t>
            </a:r>
            <a:r>
              <a:rPr lang="en-US" b="1" dirty="0" err="1">
                <a:solidFill>
                  <a:srgbClr val="0000DE"/>
                </a:solidFill>
                <a:latin typeface="Calibri" panose="020F0502020204030204" pitchFamily="34" charset="0"/>
                <a:cs typeface="Calibri" panose="020F0502020204030204" pitchFamily="34" charset="0"/>
              </a:rPr>
              <a:t>p_mes_anno_proc</a:t>
            </a:r>
            <a:r>
              <a:rPr lang="en-US" b="1" dirty="0">
                <a:solidFill>
                  <a:srgbClr val="000099"/>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:3</a:t>
            </a:r>
            <a:r>
              <a:rPr lang="en-US" b="1"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 </a:t>
            </a:r>
            <a:r>
              <a:rPr lang="en-US" b="1" dirty="0" err="1">
                <a:solidFill>
                  <a:srgbClr val="008000"/>
                </a:solidFill>
                <a:latin typeface="Calibri" panose="020F0502020204030204" pitchFamily="34" charset="0"/>
                <a:cs typeface="Calibri" panose="020F0502020204030204" pitchFamily="34" charset="0"/>
              </a:rPr>
              <a:t>p_valor_sldo_base</a:t>
            </a:r>
            <a:r>
              <a:rPr lang="en-US" b="1" dirty="0">
                <a:solidFill>
                  <a:srgbClr val="000099"/>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903403"/>
                </a:solidFill>
                <a:latin typeface="Calibri" panose="020F0502020204030204" pitchFamily="34" charset="0"/>
                <a:cs typeface="Calibri" panose="020F0502020204030204" pitchFamily="34" charset="0"/>
              </a:rPr>
              <a:t>:4</a:t>
            </a:r>
            <a:r>
              <a:rPr lang="en-US" b="1" dirty="0">
                <a:latin typeface="Calibri" panose="020F0502020204030204" pitchFamily="34" charset="0"/>
                <a:cs typeface="Calibri" panose="020F0502020204030204" pitchFamily="34" charset="0"/>
              </a:rPr>
              <a:t>', </a:t>
            </a:r>
            <a:r>
              <a:rPr lang="en-US" b="1" dirty="0" err="1">
                <a:solidFill>
                  <a:srgbClr val="903403"/>
                </a:solidFill>
                <a:latin typeface="Calibri" panose="020F0502020204030204" pitchFamily="34" charset="0"/>
                <a:cs typeface="Calibri" panose="020F0502020204030204" pitchFamily="34" charset="0"/>
              </a:rPr>
              <a:t>p_valor_comision</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7030A0"/>
                </a:solidFill>
                <a:latin typeface="Calibri" panose="020F0502020204030204" pitchFamily="34" charset="0"/>
                <a:cs typeface="Calibri" panose="020F0502020204030204" pitchFamily="34" charset="0"/>
              </a:rPr>
              <a:t>:5</a:t>
            </a:r>
            <a:r>
              <a:rPr lang="en-US" b="1" dirty="0">
                <a:latin typeface="Calibri" panose="020F0502020204030204" pitchFamily="34" charset="0"/>
                <a:cs typeface="Calibri" panose="020F0502020204030204" pitchFamily="34" charset="0"/>
              </a:rPr>
              <a:t>', </a:t>
            </a:r>
            <a:r>
              <a:rPr lang="en-US" b="1" dirty="0" err="1">
                <a:solidFill>
                  <a:srgbClr val="7030A0"/>
                </a:solidFill>
                <a:latin typeface="Calibri" panose="020F0502020204030204" pitchFamily="34" charset="0"/>
                <a:cs typeface="Calibri" panose="020F0502020204030204" pitchFamily="34" charset="0"/>
              </a:rPr>
              <a:t>p_valor_comision_jefe</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:6</a:t>
            </a:r>
            <a:r>
              <a:rPr lang="en-US" b="1" dirty="0">
                <a:latin typeface="Calibri" panose="020F0502020204030204" pitchFamily="34" charset="0"/>
                <a:cs typeface="Calibri" panose="020F0502020204030204" pitchFamily="34" charset="0"/>
              </a:rPr>
              <a:t>', </a:t>
            </a:r>
            <a:r>
              <a:rPr lang="en-US" b="1" dirty="0" err="1">
                <a:solidFill>
                  <a:srgbClr val="FF0000"/>
                </a:solidFill>
                <a:latin typeface="Calibri" panose="020F0502020204030204" pitchFamily="34" charset="0"/>
                <a:cs typeface="Calibri" panose="020F0502020204030204" pitchFamily="34" charset="0"/>
              </a:rPr>
              <a:t>p_valor_colacion</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00A8A4"/>
                </a:solidFill>
                <a:latin typeface="Calibri" panose="020F0502020204030204" pitchFamily="34" charset="0"/>
                <a:cs typeface="Calibri" panose="020F0502020204030204" pitchFamily="34" charset="0"/>
              </a:rPr>
              <a:t>:7</a:t>
            </a:r>
            <a:r>
              <a:rPr lang="en-US" b="1" dirty="0">
                <a:latin typeface="Calibri" panose="020F0502020204030204" pitchFamily="34" charset="0"/>
                <a:cs typeface="Calibri" panose="020F0502020204030204" pitchFamily="34" charset="0"/>
              </a:rPr>
              <a:t>', </a:t>
            </a:r>
            <a:r>
              <a:rPr lang="en-US" b="1" dirty="0" err="1">
                <a:solidFill>
                  <a:srgbClr val="00A8A4"/>
                </a:solidFill>
                <a:latin typeface="Calibri" panose="020F0502020204030204" pitchFamily="34" charset="0"/>
                <a:cs typeface="Calibri" panose="020F0502020204030204" pitchFamily="34" charset="0"/>
              </a:rPr>
              <a:t>p_valor_movil</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chemeClr val="accent5">
                    <a:lumMod val="75000"/>
                  </a:schemeClr>
                </a:solidFill>
                <a:latin typeface="Calibri" panose="020F0502020204030204" pitchFamily="34" charset="0"/>
                <a:cs typeface="Calibri" panose="020F0502020204030204" pitchFamily="34" charset="0"/>
              </a:rPr>
              <a:t>:8</a:t>
            </a:r>
            <a:r>
              <a:rPr lang="en-US" b="1" dirty="0">
                <a:latin typeface="Calibri" panose="020F0502020204030204" pitchFamily="34" charset="0"/>
                <a:cs typeface="Calibri" panose="020F0502020204030204" pitchFamily="34" charset="0"/>
              </a:rPr>
              <a:t>', </a:t>
            </a:r>
            <a:r>
              <a:rPr lang="en-US" b="1" dirty="0" err="1">
                <a:solidFill>
                  <a:schemeClr val="accent5">
                    <a:lumMod val="75000"/>
                  </a:schemeClr>
                </a:solidFill>
                <a:latin typeface="Calibri" panose="020F0502020204030204" pitchFamily="34" charset="0"/>
                <a:cs typeface="Calibri" panose="020F0502020204030204" pitchFamily="34" charset="0"/>
              </a:rPr>
              <a:t>p_valor_descto_sindicato</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a:solidFill>
                  <a:srgbClr val="003399"/>
                </a:solidFill>
                <a:latin typeface="Calibri" panose="020F0502020204030204" pitchFamily="34" charset="0"/>
                <a:cs typeface="Calibri" panose="020F0502020204030204" pitchFamily="34" charset="0"/>
              </a:rPr>
              <a:t>:9</a:t>
            </a:r>
            <a:r>
              <a:rPr lang="en-US" b="1" dirty="0">
                <a:latin typeface="Calibri" panose="020F0502020204030204" pitchFamily="34" charset="0"/>
                <a:cs typeface="Calibri" panose="020F0502020204030204" pitchFamily="34" charset="0"/>
              </a:rPr>
              <a:t>', </a:t>
            </a:r>
            <a:r>
              <a:rPr lang="en-US" b="1" dirty="0" err="1">
                <a:solidFill>
                  <a:srgbClr val="003399"/>
                </a:solidFill>
                <a:latin typeface="Calibri" panose="020F0502020204030204" pitchFamily="34" charset="0"/>
                <a:cs typeface="Calibri" panose="020F0502020204030204" pitchFamily="34" charset="0"/>
              </a:rPr>
              <a:t>p_valor_alc_liquido</a:t>
            </a:r>
            <a:r>
              <a:rPr lang="en-US" b="1" dirty="0">
                <a:solidFill>
                  <a:schemeClr val="tx1"/>
                </a:solidFill>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v_filas</a:t>
            </a:r>
            <a:r>
              <a:rPr lang="en-US" b="1" dirty="0">
                <a:latin typeface="Calibri" panose="020F0502020204030204" pitchFamily="34" charset="0"/>
                <a:cs typeface="Calibri" panose="020F0502020204030204" pitchFamily="34" charset="0"/>
              </a:rPr>
              <a:t>:=DBMS_SQL.EXECUTE(</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DBMS_SQL.CLOSE_CURSOR(</a:t>
            </a:r>
            <a:r>
              <a:rPr lang="en-US" b="1" dirty="0" err="1">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a:t>
            </a:r>
            <a:endParaRPr lang="en-US" sz="800" b="1" dirty="0">
              <a:latin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34BAD2CD-FE8F-4A46-8903-1CDF919873D5}"/>
              </a:ext>
            </a:extLst>
          </p:cNvPr>
          <p:cNvSpPr txBox="1"/>
          <p:nvPr/>
        </p:nvSpPr>
        <p:spPr>
          <a:xfrm>
            <a:off x="18623" y="336356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2473001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11" name="CuadroTexto 10">
            <a:extLst>
              <a:ext uri="{FF2B5EF4-FFF2-40B4-BE49-F238E27FC236}">
                <a16:creationId xmlns:a16="http://schemas.microsoft.com/office/drawing/2014/main" id="{BB7FC55D-B80B-4ABA-A8EB-D0415715BBD0}"/>
              </a:ext>
            </a:extLst>
          </p:cNvPr>
          <p:cNvSpPr txBox="1"/>
          <p:nvPr/>
        </p:nvSpPr>
        <p:spPr>
          <a:xfrm>
            <a:off x="179263" y="424682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5" name="Text Box 5">
            <a:extLst>
              <a:ext uri="{FF2B5EF4-FFF2-40B4-BE49-F238E27FC236}">
                <a16:creationId xmlns:a16="http://schemas.microsoft.com/office/drawing/2014/main" id="{49E350A7-B096-4377-A049-051A45AE1E74}"/>
              </a:ext>
            </a:extLst>
          </p:cNvPr>
          <p:cNvSpPr txBox="1">
            <a:spLocks noChangeArrowheads="1"/>
          </p:cNvSpPr>
          <p:nvPr/>
        </p:nvSpPr>
        <p:spPr bwMode="auto">
          <a:xfrm>
            <a:off x="564308" y="1318900"/>
            <a:ext cx="8197730" cy="175432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PACKAGE PKG_PROC_REMUN IS</a:t>
            </a:r>
          </a:p>
          <a:p>
            <a:r>
              <a:rPr lang="en-US" b="1" dirty="0" err="1">
                <a:latin typeface="Calibri" panose="020F0502020204030204" pitchFamily="34" charset="0"/>
                <a:cs typeface="Calibri" panose="020F0502020204030204" pitchFamily="34" charset="0"/>
              </a:rPr>
              <a:t>v_mensaje_error</a:t>
            </a:r>
            <a:r>
              <a:rPr lang="en-US" b="1" dirty="0">
                <a:latin typeface="Calibri" panose="020F0502020204030204" pitchFamily="34" charset="0"/>
                <a:cs typeface="Calibri" panose="020F0502020204030204" pitchFamily="34" charset="0"/>
              </a:rPr>
              <a:t> VARCHAR2(200);</a:t>
            </a:r>
          </a:p>
          <a:p>
            <a:r>
              <a:rPr lang="en-US" b="1" dirty="0" err="1">
                <a:latin typeface="Calibri" panose="020F0502020204030204" pitchFamily="34" charset="0"/>
                <a:cs typeface="Calibri" panose="020F0502020204030204" pitchFamily="34" charset="0"/>
              </a:rPr>
              <a:t>v_rutina_error</a:t>
            </a:r>
            <a:r>
              <a:rPr lang="en-US" b="1" dirty="0">
                <a:latin typeface="Calibri" panose="020F0502020204030204" pitchFamily="34" charset="0"/>
                <a:cs typeface="Calibri" panose="020F0502020204030204" pitchFamily="34" charset="0"/>
              </a:rPr>
              <a:t> VARCHAR2(200);</a:t>
            </a:r>
          </a:p>
          <a:p>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NUMBER(8):=0;</a:t>
            </a:r>
          </a:p>
          <a:p>
            <a:r>
              <a:rPr lang="en-US" b="1" dirty="0">
                <a:latin typeface="Calibri" panose="020F0502020204030204" pitchFamily="34" charset="0"/>
                <a:cs typeface="Calibri" panose="020F0502020204030204" pitchFamily="34" charset="0"/>
              </a:rPr>
              <a:t>FUNCTION F_OBT_DESCTO_SINDICATO(</a:t>
            </a:r>
            <a:r>
              <a:rPr lang="en-US" b="1" dirty="0" err="1">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NUMBER) RETURN NUMBER;</a:t>
            </a:r>
          </a:p>
          <a:p>
            <a:r>
              <a:rPr lang="en-US" b="1" dirty="0">
                <a:latin typeface="Calibri" panose="020F0502020204030204" pitchFamily="34" charset="0"/>
                <a:cs typeface="Calibri" panose="020F0502020204030204" pitchFamily="34" charset="0"/>
              </a:rPr>
              <a:t>PROCEDURE P_GRABAR_ERROR(</a:t>
            </a:r>
            <a:r>
              <a:rPr lang="en-US" b="1" dirty="0" err="1">
                <a:latin typeface="Calibri" panose="020F0502020204030204" pitchFamily="34" charset="0"/>
                <a:cs typeface="Calibri" panose="020F0502020204030204" pitchFamily="34" charset="0"/>
              </a:rPr>
              <a:t>p_rutina_error</a:t>
            </a:r>
            <a:r>
              <a:rPr lang="en-US" b="1" dirty="0">
                <a:latin typeface="Calibri" panose="020F0502020204030204" pitchFamily="34" charset="0"/>
                <a:cs typeface="Calibri" panose="020F0502020204030204" pitchFamily="34" charset="0"/>
              </a:rPr>
              <a:t> VARCHAR2, </a:t>
            </a:r>
            <a:r>
              <a:rPr lang="en-US" b="1" dirty="0" err="1">
                <a:latin typeface="Calibri" panose="020F0502020204030204" pitchFamily="34" charset="0"/>
                <a:cs typeface="Calibri" panose="020F0502020204030204" pitchFamily="34" charset="0"/>
              </a:rPr>
              <a:t>p_mensaje_error</a:t>
            </a:r>
            <a:r>
              <a:rPr lang="en-US" b="1" dirty="0">
                <a:latin typeface="Calibri" panose="020F0502020204030204" pitchFamily="34" charset="0"/>
                <a:cs typeface="Calibri" panose="020F0502020204030204" pitchFamily="34" charset="0"/>
              </a:rPr>
              <a:t> VARCHAR2);</a:t>
            </a:r>
          </a:p>
          <a:p>
            <a:r>
              <a:rPr lang="en-US" b="1" dirty="0">
                <a:latin typeface="Calibri" panose="020F0502020204030204" pitchFamily="34" charset="0"/>
                <a:cs typeface="Calibri" panose="020F0502020204030204" pitchFamily="34" charset="0"/>
              </a:rPr>
              <a:t>END PKG_PROC_REMUN ;</a:t>
            </a:r>
          </a:p>
          <a:p>
            <a:endParaRPr lang="en-US" sz="800" b="1"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3A650F8D-5FFE-448A-AC68-32B050BD84B0}"/>
              </a:ext>
            </a:extLst>
          </p:cNvPr>
          <p:cNvSpPr txBox="1"/>
          <p:nvPr/>
        </p:nvSpPr>
        <p:spPr>
          <a:xfrm>
            <a:off x="179263" y="1769674"/>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8" name="Text Box 5">
            <a:extLst>
              <a:ext uri="{FF2B5EF4-FFF2-40B4-BE49-F238E27FC236}">
                <a16:creationId xmlns:a16="http://schemas.microsoft.com/office/drawing/2014/main" id="{D216C2EE-00B7-4D58-9B29-DB496D8C5C9D}"/>
              </a:ext>
            </a:extLst>
          </p:cNvPr>
          <p:cNvSpPr txBox="1">
            <a:spLocks noChangeArrowheads="1"/>
          </p:cNvSpPr>
          <p:nvPr/>
        </p:nvSpPr>
        <p:spPr bwMode="auto">
          <a:xfrm>
            <a:off x="549694" y="3494913"/>
            <a:ext cx="8235962" cy="218521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CREATE OR REPLACE PACKAGE BODY PKG_PROC_REMUN IS</a:t>
            </a:r>
          </a:p>
          <a:p>
            <a:r>
              <a:rPr lang="en-US" b="1" dirty="0">
                <a:latin typeface="Calibri" panose="020F0502020204030204" pitchFamily="34" charset="0"/>
                <a:cs typeface="Calibri" panose="020F0502020204030204" pitchFamily="34" charset="0"/>
              </a:rPr>
              <a:t>PROCEDURE P_GRABAR_ERROR(</a:t>
            </a:r>
            <a:r>
              <a:rPr lang="en-US" b="1" dirty="0" err="1">
                <a:latin typeface="Calibri" panose="020F0502020204030204" pitchFamily="34" charset="0"/>
                <a:cs typeface="Calibri" panose="020F0502020204030204" pitchFamily="34" charset="0"/>
              </a:rPr>
              <a:t>p_rutina_error</a:t>
            </a:r>
            <a:r>
              <a:rPr lang="en-US" b="1" dirty="0">
                <a:latin typeface="Calibri" panose="020F0502020204030204" pitchFamily="34" charset="0"/>
                <a:cs typeface="Calibri" panose="020F0502020204030204" pitchFamily="34" charset="0"/>
              </a:rPr>
              <a:t> VARCHAR2, </a:t>
            </a:r>
            <a:r>
              <a:rPr lang="en-US" b="1" dirty="0" err="1">
                <a:latin typeface="Calibri" panose="020F0502020204030204" pitchFamily="34" charset="0"/>
                <a:cs typeface="Calibri" panose="020F0502020204030204" pitchFamily="34" charset="0"/>
              </a:rPr>
              <a:t>p_mensaje_error</a:t>
            </a:r>
            <a:r>
              <a:rPr lang="en-US" b="1" dirty="0">
                <a:latin typeface="Calibri" panose="020F0502020204030204" pitchFamily="34" charset="0"/>
                <a:cs typeface="Calibri" panose="020F0502020204030204" pitchFamily="34" charset="0"/>
              </a:rPr>
              <a:t> VARCHAR2) IS</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v_sec_err</a:t>
            </a:r>
            <a:r>
              <a:rPr lang="en-US" b="1" dirty="0">
                <a:latin typeface="Calibri" panose="020F0502020204030204" pitchFamily="34" charset="0"/>
                <a:cs typeface="Calibri" panose="020F0502020204030204" pitchFamily="34" charset="0"/>
              </a:rPr>
              <a:t> +1;</a:t>
            </a:r>
          </a:p>
          <a:p>
            <a:r>
              <a:rPr lang="en-US" b="1" dirty="0">
                <a:latin typeface="Calibri" panose="020F0502020204030204" pitchFamily="34" charset="0"/>
                <a:cs typeface="Calibri" panose="020F0502020204030204" pitchFamily="34" charset="0"/>
              </a:rPr>
              <a:t>    INSERT INTO </a:t>
            </a:r>
            <a:r>
              <a:rPr lang="en-US" b="1" dirty="0" err="1">
                <a:latin typeface="Calibri" panose="020F0502020204030204" pitchFamily="34" charset="0"/>
                <a:cs typeface="Calibri" panose="020F0502020204030204" pitchFamily="34" charset="0"/>
              </a:rPr>
              <a:t>error_proceso</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VALUES(</a:t>
            </a:r>
            <a:r>
              <a:rPr lang="en-US" b="1" dirty="0" err="1">
                <a:latin typeface="Calibri" panose="020F0502020204030204" pitchFamily="34" charset="0"/>
                <a:cs typeface="Calibri" panose="020F0502020204030204" pitchFamily="34" charset="0"/>
              </a:rPr>
              <a:t>v_sec_err,p_rutina_error,p_mensaje_error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END P_GRABAR_ERROR;</a:t>
            </a:r>
          </a:p>
          <a:p>
            <a:endParaRPr lang="en-US" b="1" dirty="0">
              <a:latin typeface="Calibri" panose="020F0502020204030204" pitchFamily="34" charset="0"/>
              <a:cs typeface="Calibri" panose="020F0502020204030204" pitchFamily="34" charset="0"/>
            </a:endParaRPr>
          </a:p>
          <a:p>
            <a:r>
              <a:rPr lang="en-US" b="1" dirty="0">
                <a:solidFill>
                  <a:srgbClr val="FF0000"/>
                </a:solidFill>
                <a:latin typeface="Calibri" panose="020F0502020204030204" pitchFamily="34" charset="0"/>
                <a:cs typeface="Calibri" panose="020F0502020204030204" pitchFamily="34" charset="0"/>
              </a:rPr>
              <a:t>-- El </a:t>
            </a:r>
            <a:r>
              <a:rPr lang="en-US" b="1" dirty="0" err="1">
                <a:solidFill>
                  <a:srgbClr val="FF0000"/>
                </a:solidFill>
                <a:latin typeface="Calibri" panose="020F0502020204030204" pitchFamily="34" charset="0"/>
                <a:cs typeface="Calibri" panose="020F0502020204030204" pitchFamily="34" charset="0"/>
              </a:rPr>
              <a:t>bloque</a:t>
            </a:r>
            <a:r>
              <a:rPr lang="en-US" b="1" dirty="0">
                <a:solidFill>
                  <a:srgbClr val="FF0000"/>
                </a:solidFill>
                <a:latin typeface="Calibri" panose="020F0502020204030204" pitchFamily="34" charset="0"/>
                <a:cs typeface="Calibri" panose="020F0502020204030204" pitchFamily="34" charset="0"/>
              </a:rPr>
              <a:t> continua </a:t>
            </a:r>
            <a:r>
              <a:rPr lang="en-US" b="1" dirty="0" err="1">
                <a:solidFill>
                  <a:srgbClr val="FF0000"/>
                </a:solidFill>
                <a:latin typeface="Calibri" panose="020F0502020204030204" pitchFamily="34" charset="0"/>
                <a:cs typeface="Calibri" panose="020F0502020204030204" pitchFamily="34" charset="0"/>
              </a:rPr>
              <a:t>en</a:t>
            </a:r>
            <a:r>
              <a:rPr lang="en-US" b="1" dirty="0">
                <a:solidFill>
                  <a:srgbClr val="FF0000"/>
                </a:solidFill>
                <a:latin typeface="Calibri" panose="020F0502020204030204" pitchFamily="34" charset="0"/>
                <a:cs typeface="Calibri" panose="020F0502020204030204" pitchFamily="34" charset="0"/>
              </a:rPr>
              <a:t> la </a:t>
            </a:r>
            <a:r>
              <a:rPr lang="en-US" b="1" dirty="0" err="1">
                <a:solidFill>
                  <a:srgbClr val="FF0000"/>
                </a:solidFill>
                <a:latin typeface="Calibri" panose="020F0502020204030204" pitchFamily="34" charset="0"/>
                <a:cs typeface="Calibri" panose="020F0502020204030204" pitchFamily="34" charset="0"/>
              </a:rPr>
              <a:t>siguiente</a:t>
            </a:r>
            <a:r>
              <a:rPr lang="en-US" b="1" dirty="0">
                <a:solidFill>
                  <a:srgbClr val="FF0000"/>
                </a:solidFill>
                <a:latin typeface="Calibri" panose="020F0502020204030204" pitchFamily="34" charset="0"/>
                <a:cs typeface="Calibri" panose="020F0502020204030204" pitchFamily="34" charset="0"/>
              </a:rPr>
              <a:t> PPT</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603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7" name="Text Box 5">
            <a:extLst>
              <a:ext uri="{FF2B5EF4-FFF2-40B4-BE49-F238E27FC236}">
                <a16:creationId xmlns:a16="http://schemas.microsoft.com/office/drawing/2014/main" id="{DFFB54B3-8251-429B-8B87-4C441704E80E}"/>
              </a:ext>
            </a:extLst>
          </p:cNvPr>
          <p:cNvSpPr txBox="1">
            <a:spLocks noChangeArrowheads="1"/>
          </p:cNvSpPr>
          <p:nvPr/>
        </p:nvSpPr>
        <p:spPr bwMode="auto">
          <a:xfrm>
            <a:off x="586762" y="1132713"/>
            <a:ext cx="8087682" cy="52014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b="1" dirty="0">
                <a:latin typeface="Calibri" panose="020F0502020204030204" pitchFamily="34" charset="0"/>
                <a:cs typeface="Calibri" panose="020F0502020204030204" pitchFamily="34" charset="0"/>
              </a:rPr>
              <a:t>FUNCTION F_OBT_DESCTO_SINDICATO(</a:t>
            </a:r>
          </a:p>
          <a:p>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 NUMBER) RETURN NUMBER IS</a:t>
            </a:r>
          </a:p>
          <a:p>
            <a:r>
              <a:rPr lang="en-US" b="1" dirty="0" err="1">
                <a:solidFill>
                  <a:srgbClr val="008000"/>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 NUMBER(5):=0;</a:t>
            </a:r>
          </a:p>
          <a:p>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INTEGER;</a:t>
            </a:r>
          </a:p>
          <a:p>
            <a:r>
              <a:rPr lang="en-US" b="1" dirty="0" err="1">
                <a:latin typeface="Calibri" panose="020F0502020204030204" pitchFamily="34" charset="0"/>
                <a:cs typeface="Calibri" panose="020F0502020204030204" pitchFamily="34" charset="0"/>
              </a:rPr>
              <a:t>v_filas</a:t>
            </a:r>
            <a:r>
              <a:rPr lang="en-US" b="1" dirty="0">
                <a:latin typeface="Calibri" panose="020F0502020204030204" pitchFamily="34" charset="0"/>
                <a:cs typeface="Calibri" panose="020F0502020204030204" pitchFamily="34" charset="0"/>
              </a:rPr>
              <a:t>  INTEGER;</a:t>
            </a:r>
          </a:p>
          <a:p>
            <a:r>
              <a:rPr lang="en-US" b="1" dirty="0" err="1">
                <a:latin typeface="Calibri" panose="020F0502020204030204" pitchFamily="34" charset="0"/>
                <a:cs typeface="Calibri" panose="020F0502020204030204" pitchFamily="34" charset="0"/>
              </a:rPr>
              <a:t>v_select</a:t>
            </a:r>
            <a:r>
              <a:rPr lang="en-US" b="1" dirty="0">
                <a:latin typeface="Calibri" panose="020F0502020204030204" pitchFamily="34" charset="0"/>
                <a:cs typeface="Calibri" panose="020F0502020204030204" pitchFamily="34" charset="0"/>
              </a:rPr>
              <a:t> VARCHAR2(500);</a:t>
            </a:r>
          </a:p>
          <a:p>
            <a:r>
              <a:rPr lang="en-US" b="1" dirty="0">
                <a:latin typeface="Calibri" panose="020F0502020204030204" pitchFamily="34" charset="0"/>
                <a:cs typeface="Calibri" panose="020F0502020204030204" pitchFamily="34" charset="0"/>
              </a:rPr>
              <a:t>BEGIN</a:t>
            </a:r>
          </a:p>
          <a:p>
            <a:r>
              <a:rPr lang="en-US" b="1" dirty="0">
                <a:latin typeface="Calibri" panose="020F0502020204030204" pitchFamily="34" charset="0"/>
                <a:cs typeface="Calibri" panose="020F0502020204030204" pitchFamily="34" charset="0"/>
              </a:rPr>
              <a:t>    </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 DBMS_SQL.OPEN_CURSOR;</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v_select</a:t>
            </a:r>
            <a:r>
              <a:rPr lang="en-US" b="1" dirty="0">
                <a:latin typeface="Calibri" panose="020F0502020204030204" pitchFamily="34" charset="0"/>
                <a:cs typeface="Calibri" panose="020F0502020204030204" pitchFamily="34" charset="0"/>
              </a:rPr>
              <a:t> := 'SELECT ROUND(</a:t>
            </a:r>
            <a:r>
              <a:rPr lang="en-US" b="1" dirty="0">
                <a:solidFill>
                  <a:srgbClr val="009CDA"/>
                </a:solidFill>
                <a:latin typeface="Calibri" panose="020F0502020204030204" pitchFamily="34" charset="0"/>
                <a:cs typeface="Calibri" panose="020F0502020204030204" pitchFamily="34" charset="0"/>
              </a:rPr>
              <a:t>:</a:t>
            </a:r>
            <a:r>
              <a:rPr lang="en-US" b="1" dirty="0" err="1">
                <a:solidFill>
                  <a:srgbClr val="009CDA"/>
                </a:solidFill>
                <a:latin typeface="Calibri" panose="020F0502020204030204" pitchFamily="34" charset="0"/>
                <a:cs typeface="Calibri" panose="020F0502020204030204" pitchFamily="34" charset="0"/>
              </a:rPr>
              <a:t>b_sdo_base</a:t>
            </a:r>
            <a:r>
              <a:rPr lang="en-US" b="1" dirty="0">
                <a:latin typeface="Calibri" panose="020F0502020204030204" pitchFamily="34" charset="0"/>
                <a:cs typeface="Calibri" panose="020F0502020204030204" pitchFamily="34" charset="0"/>
              </a:rPr>
              <a:t> * </a:t>
            </a:r>
            <a:r>
              <a:rPr lang="en-US" b="1" dirty="0" err="1">
                <a:latin typeface="Calibri" panose="020F0502020204030204" pitchFamily="34" charset="0"/>
                <a:cs typeface="Calibri" panose="020F0502020204030204" pitchFamily="34" charset="0"/>
              </a:rPr>
              <a:t>tds.porc_ds</a:t>
            </a:r>
            <a:r>
              <a:rPr lang="en-US" b="1" dirty="0">
                <a:latin typeface="Calibri" panose="020F0502020204030204" pitchFamily="34" charset="0"/>
                <a:cs typeface="Calibri" panose="020F0502020204030204" pitchFamily="34" charset="0"/>
              </a:rPr>
              <a:t>) FROM </a:t>
            </a:r>
            <a:r>
              <a:rPr lang="en-US" b="1" dirty="0" err="1">
                <a:latin typeface="Calibri" panose="020F0502020204030204" pitchFamily="34" charset="0"/>
                <a:cs typeface="Calibri" panose="020F0502020204030204" pitchFamily="34" charset="0"/>
              </a:rPr>
              <a:t>tramo_descto_sindicato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tds</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                         WHERE </a:t>
            </a:r>
            <a:r>
              <a:rPr lang="en-US" b="1" dirty="0">
                <a:solidFill>
                  <a:srgbClr val="FF0000"/>
                </a:solidFill>
                <a:latin typeface="Calibri" panose="020F0502020204030204" pitchFamily="34" charset="0"/>
                <a:cs typeface="Calibri" panose="020F0502020204030204" pitchFamily="34" charset="0"/>
              </a:rPr>
              <a:t>:</a:t>
            </a:r>
            <a:r>
              <a:rPr lang="en-US" b="1" dirty="0" err="1">
                <a:solidFill>
                  <a:srgbClr val="FF0000"/>
                </a:solidFill>
                <a:latin typeface="Calibri" panose="020F0502020204030204" pitchFamily="34" charset="0"/>
                <a:cs typeface="Calibri" panose="020F0502020204030204" pitchFamily="34" charset="0"/>
              </a:rPr>
              <a:t>b_sdo_base</a:t>
            </a:r>
            <a:r>
              <a:rPr lang="en-US" b="1" dirty="0">
                <a:latin typeface="Calibri" panose="020F0502020204030204" pitchFamily="34" charset="0"/>
                <a:cs typeface="Calibri" panose="020F0502020204030204" pitchFamily="34" charset="0"/>
              </a:rPr>
              <a:t> BETWEEN </a:t>
            </a:r>
            <a:r>
              <a:rPr lang="en-US" b="1" dirty="0" err="1">
                <a:latin typeface="Calibri" panose="020F0502020204030204" pitchFamily="34" charset="0"/>
                <a:cs typeface="Calibri" panose="020F0502020204030204" pitchFamily="34" charset="0"/>
              </a:rPr>
              <a:t>tds.tramo_inf_ds</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tds.tramo_sup_ds</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DBMS_SQL.PARSE(</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v_select</a:t>
            </a:r>
            <a:r>
              <a:rPr lang="en-US" b="1" dirty="0">
                <a:latin typeface="Calibri" panose="020F0502020204030204" pitchFamily="34" charset="0"/>
                <a:cs typeface="Calibri" panose="020F0502020204030204" pitchFamily="34" charset="0"/>
              </a:rPr>
              <a:t>, DBMS_SQL.NATIVE);</a:t>
            </a:r>
          </a:p>
          <a:p>
            <a:r>
              <a:rPr lang="en-US" b="1" dirty="0">
                <a:latin typeface="Calibri" panose="020F0502020204030204" pitchFamily="34" charset="0"/>
                <a:cs typeface="Calibri" panose="020F0502020204030204" pitchFamily="34" charset="0"/>
              </a:rPr>
              <a:t>    DBMS_SQL.BIND_VARIABLE(</a:t>
            </a:r>
            <a:r>
              <a:rPr lang="en-US" b="1" dirty="0">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r>
              <a:rPr lang="en-US" b="1" dirty="0">
                <a:solidFill>
                  <a:srgbClr val="009CDA"/>
                </a:solidFill>
                <a:latin typeface="Calibri" panose="020F0502020204030204" pitchFamily="34" charset="0"/>
                <a:cs typeface="Calibri" panose="020F0502020204030204" pitchFamily="34" charset="0"/>
              </a:rPr>
              <a:t>:</a:t>
            </a:r>
            <a:r>
              <a:rPr lang="en-US" b="1" dirty="0" err="1">
                <a:solidFill>
                  <a:srgbClr val="009CDA"/>
                </a:solidFill>
                <a:latin typeface="Calibri" panose="020F0502020204030204" pitchFamily="34" charset="0"/>
                <a:cs typeface="Calibri" panose="020F0502020204030204" pitchFamily="34" charset="0"/>
              </a:rPr>
              <a:t>b_sdo_base</a:t>
            </a:r>
            <a:r>
              <a:rPr lang="en-US" b="1" dirty="0">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DBMS_SQL.BIND_VARIABLE(</a:t>
            </a:r>
            <a:r>
              <a:rPr lang="en-US" b="1" dirty="0">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r>
              <a:rPr lang="en-US" b="1" dirty="0">
                <a:solidFill>
                  <a:srgbClr val="FF0000"/>
                </a:solidFill>
                <a:latin typeface="Calibri" panose="020F0502020204030204" pitchFamily="34" charset="0"/>
                <a:cs typeface="Calibri" panose="020F0502020204030204" pitchFamily="34" charset="0"/>
              </a:rPr>
              <a:t>:</a:t>
            </a:r>
            <a:r>
              <a:rPr lang="en-US" b="1" dirty="0" err="1">
                <a:solidFill>
                  <a:srgbClr val="FF0000"/>
                </a:solidFill>
                <a:latin typeface="Calibri" panose="020F0502020204030204" pitchFamily="34" charset="0"/>
                <a:cs typeface="Calibri" panose="020F0502020204030204" pitchFamily="34" charset="0"/>
              </a:rPr>
              <a:t>b_sdo_base</a:t>
            </a:r>
            <a:r>
              <a:rPr lang="en-US" b="1" dirty="0">
                <a:latin typeface="Calibri" panose="020F0502020204030204" pitchFamily="34" charset="0"/>
                <a:cs typeface="Calibri" panose="020F0502020204030204" pitchFamily="34" charset="0"/>
              </a:rPr>
              <a:t>',</a:t>
            </a:r>
            <a:r>
              <a:rPr lang="en-US" b="1" dirty="0">
                <a:solidFill>
                  <a:srgbClr val="C00000"/>
                </a:solidFill>
                <a:latin typeface="Calibri" panose="020F0502020204030204" pitchFamily="34" charset="0"/>
                <a:cs typeface="Calibri" panose="020F0502020204030204" pitchFamily="34" charset="0"/>
              </a:rPr>
              <a:t> </a:t>
            </a:r>
            <a:r>
              <a:rPr lang="en-US" b="1" dirty="0" err="1">
                <a:solidFill>
                  <a:srgbClr val="C00000"/>
                </a:solidFill>
                <a:latin typeface="Calibri" panose="020F0502020204030204" pitchFamily="34" charset="0"/>
                <a:cs typeface="Calibri" panose="020F0502020204030204" pitchFamily="34" charset="0"/>
              </a:rPr>
              <a:t>p_sueldo_base</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DBMS_SQL.DEFINE_COLUMN(</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1, </a:t>
            </a:r>
            <a:r>
              <a:rPr lang="en-US" b="1" dirty="0" err="1">
                <a:solidFill>
                  <a:srgbClr val="008000"/>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v_filas</a:t>
            </a:r>
            <a:r>
              <a:rPr lang="en-US" b="1" dirty="0">
                <a:latin typeface="Calibri" panose="020F0502020204030204" pitchFamily="34" charset="0"/>
                <a:cs typeface="Calibri" panose="020F0502020204030204" pitchFamily="34" charset="0"/>
              </a:rPr>
              <a:t> := DBMS_SQL.EXECUTE_AND_FETCH (</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IF </a:t>
            </a:r>
            <a:r>
              <a:rPr lang="en-US" b="1" dirty="0" err="1">
                <a:latin typeface="Calibri" panose="020F0502020204030204" pitchFamily="34" charset="0"/>
                <a:cs typeface="Calibri" panose="020F0502020204030204" pitchFamily="34" charset="0"/>
              </a:rPr>
              <a:t>v_filas</a:t>
            </a:r>
            <a:r>
              <a:rPr lang="en-US" b="1" dirty="0">
                <a:latin typeface="Calibri" panose="020F0502020204030204" pitchFamily="34" charset="0"/>
                <a:cs typeface="Calibri" panose="020F0502020204030204" pitchFamily="34" charset="0"/>
              </a:rPr>
              <a:t> = 0 THEN</a:t>
            </a:r>
          </a:p>
          <a:p>
            <a:r>
              <a:rPr lang="en-US" b="1" dirty="0">
                <a:latin typeface="Calibri" panose="020F0502020204030204" pitchFamily="34" charset="0"/>
                <a:cs typeface="Calibri" panose="020F0502020204030204" pitchFamily="34" charset="0"/>
              </a:rPr>
              <a:t>       RETURN 0;</a:t>
            </a:r>
          </a:p>
          <a:p>
            <a:r>
              <a:rPr lang="en-US" b="1" dirty="0">
                <a:latin typeface="Calibri" panose="020F0502020204030204" pitchFamily="34" charset="0"/>
                <a:cs typeface="Calibri" panose="020F0502020204030204" pitchFamily="34" charset="0"/>
              </a:rPr>
              <a:t>    END IF;</a:t>
            </a:r>
          </a:p>
          <a:p>
            <a:r>
              <a:rPr lang="en-US" b="1" dirty="0">
                <a:latin typeface="Calibri" panose="020F0502020204030204" pitchFamily="34" charset="0"/>
                <a:cs typeface="Calibri" panose="020F0502020204030204" pitchFamily="34" charset="0"/>
              </a:rPr>
              <a:t>    DBMS_SQL.COLUMN_VALUE(</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 1, </a:t>
            </a:r>
            <a:r>
              <a:rPr lang="en-US" b="1" dirty="0" err="1">
                <a:solidFill>
                  <a:srgbClr val="008000"/>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DBMS_SQL.CLOSE_CURSOR(</a:t>
            </a:r>
            <a:r>
              <a:rPr lang="en-US" b="1" dirty="0" err="1">
                <a:solidFill>
                  <a:srgbClr val="0000FF"/>
                </a:solidFill>
                <a:latin typeface="Calibri" panose="020F0502020204030204" pitchFamily="34" charset="0"/>
                <a:cs typeface="Calibri" panose="020F0502020204030204" pitchFamily="34" charset="0"/>
              </a:rPr>
              <a:t>v_id_cursor</a:t>
            </a:r>
            <a:r>
              <a:rPr lang="en-US" b="1" dirty="0">
                <a:latin typeface="Calibri" panose="020F0502020204030204" pitchFamily="34" charset="0"/>
                <a:cs typeface="Calibri" panose="020F0502020204030204" pitchFamily="34" charset="0"/>
              </a:rPr>
              <a:t>);</a:t>
            </a:r>
          </a:p>
          <a:p>
            <a:r>
              <a:rPr lang="en-US" b="1" dirty="0">
                <a:latin typeface="Calibri" panose="020F0502020204030204" pitchFamily="34" charset="0"/>
                <a:cs typeface="Calibri" panose="020F0502020204030204" pitchFamily="34" charset="0"/>
              </a:rPr>
              <a:t>    RETURN </a:t>
            </a:r>
            <a:r>
              <a:rPr lang="en-US" b="1" dirty="0" err="1">
                <a:solidFill>
                  <a:srgbClr val="008000"/>
                </a:solidFill>
                <a:latin typeface="Calibri" panose="020F0502020204030204" pitchFamily="34" charset="0"/>
                <a:cs typeface="Calibri" panose="020F0502020204030204" pitchFamily="34" charset="0"/>
              </a:rPr>
              <a:t>v_valor_descto_sin</a:t>
            </a:r>
            <a:r>
              <a:rPr lang="en-US" b="1"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END F_OBT_DESCTO_SINDICATO;</a:t>
            </a:r>
          </a:p>
          <a:p>
            <a:r>
              <a:rPr lang="en-US" b="1" dirty="0">
                <a:latin typeface="Calibri" panose="020F0502020204030204" pitchFamily="34" charset="0"/>
                <a:cs typeface="Calibri" panose="020F0502020204030204" pitchFamily="34" charset="0"/>
              </a:rPr>
              <a:t>END PKG_PROC_REMUN;</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006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7" name="Text Box 5">
            <a:extLst>
              <a:ext uri="{FF2B5EF4-FFF2-40B4-BE49-F238E27FC236}">
                <a16:creationId xmlns:a16="http://schemas.microsoft.com/office/drawing/2014/main" id="{8AF2DE4F-B589-4B32-8818-ED0441886DEA}"/>
              </a:ext>
            </a:extLst>
          </p:cNvPr>
          <p:cNvSpPr txBox="1">
            <a:spLocks noChangeArrowheads="1"/>
          </p:cNvSpPr>
          <p:nvPr/>
        </p:nvSpPr>
        <p:spPr bwMode="auto">
          <a:xfrm>
            <a:off x="450697" y="1136777"/>
            <a:ext cx="8467270" cy="566308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200" b="1" dirty="0">
                <a:latin typeface="Calibri" panose="020F0502020204030204" pitchFamily="34" charset="0"/>
                <a:cs typeface="Calibri" panose="020F0502020204030204" pitchFamily="34" charset="0"/>
              </a:rPr>
              <a:t>CREATE OR REPLACE PROCEDURE SP_CALC_REMUN(</a:t>
            </a:r>
            <a:r>
              <a:rPr lang="en-US" sz="1200" b="1" dirty="0" err="1">
                <a:latin typeface="Calibri" panose="020F0502020204030204" pitchFamily="34" charset="0"/>
                <a:cs typeface="Calibri" panose="020F0502020204030204" pitchFamily="34" charset="0"/>
              </a:rPr>
              <a:t>p_valor_colacion</a:t>
            </a:r>
            <a:r>
              <a:rPr lang="en-US" sz="1200" b="1" dirty="0">
                <a:latin typeface="Calibri" panose="020F0502020204030204" pitchFamily="34" charset="0"/>
                <a:cs typeface="Calibri" panose="020F0502020204030204" pitchFamily="34" charset="0"/>
              </a:rPr>
              <a:t> NUMBER, </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 NUMBER, </a:t>
            </a:r>
          </a:p>
          <a:p>
            <a:r>
              <a:rPr lang="en-US" sz="1200" b="1" dirty="0" err="1">
                <a:latin typeface="Calibri" panose="020F0502020204030204" pitchFamily="34" charset="0"/>
                <a:cs typeface="Calibri" panose="020F0502020204030204" pitchFamily="34" charset="0"/>
              </a:rPr>
              <a:t>p_fecha_proceso</a:t>
            </a:r>
            <a:r>
              <a:rPr lang="en-US" sz="1200" b="1" dirty="0">
                <a:latin typeface="Calibri" panose="020F0502020204030204" pitchFamily="34" charset="0"/>
                <a:cs typeface="Calibri" panose="020F0502020204030204" pitchFamily="34" charset="0"/>
              </a:rPr>
              <a:t> VARCHAR2) IS</a:t>
            </a:r>
          </a:p>
          <a:p>
            <a:r>
              <a:rPr lang="en-US" sz="1200" b="1" dirty="0">
                <a:latin typeface="Calibri" panose="020F0502020204030204" pitchFamily="34" charset="0"/>
                <a:cs typeface="Calibri" panose="020F0502020204030204" pitchFamily="34" charset="0"/>
              </a:rPr>
              <a:t>CURSOR </a:t>
            </a:r>
            <a:r>
              <a:rPr lang="en-US" sz="1200" b="1" dirty="0" err="1">
                <a:latin typeface="Calibri" panose="020F0502020204030204" pitchFamily="34" charset="0"/>
                <a:cs typeface="Calibri" panose="020F0502020204030204" pitchFamily="34" charset="0"/>
              </a:rPr>
              <a:t>cur_emp_trabaja</a:t>
            </a:r>
            <a:r>
              <a:rPr lang="en-US" sz="1200" b="1" dirty="0">
                <a:latin typeface="Calibri" panose="020F0502020204030204" pitchFamily="34" charset="0"/>
                <a:cs typeface="Calibri" panose="020F0502020204030204" pitchFamily="34" charset="0"/>
              </a:rPr>
              <a:t> IS</a:t>
            </a:r>
          </a:p>
          <a:p>
            <a:r>
              <a:rPr lang="en-US" sz="1200" b="1" dirty="0">
                <a:latin typeface="Calibri" panose="020F0502020204030204" pitchFamily="34" charset="0"/>
                <a:cs typeface="Calibri" panose="020F0502020204030204" pitchFamily="34" charset="0"/>
              </a:rPr>
              <a:t>                SELECT </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 COUNT(</a:t>
            </a:r>
            <a:r>
              <a:rPr lang="en-US" sz="1200" b="1" dirty="0" err="1">
                <a:latin typeface="Calibri" panose="020F0502020204030204" pitchFamily="34" charset="0"/>
                <a:cs typeface="Calibri" panose="020F0502020204030204" pitchFamily="34" charset="0"/>
              </a:rPr>
              <a:t>m.employee_id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total_emp</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e.salary</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salario</a:t>
            </a:r>
            <a:r>
              <a:rPr lang="en-US" sz="1200" b="1" dirty="0">
                <a:latin typeface="Calibri" panose="020F0502020204030204" pitchFamily="34" charset="0"/>
                <a:cs typeface="Calibri" panose="020F0502020204030204" pitchFamily="34" charset="0"/>
              </a:rPr>
              <a:t>, ROUND(</a:t>
            </a:r>
            <a:r>
              <a:rPr lang="en-US" sz="1200" b="1" dirty="0" err="1">
                <a:latin typeface="Calibri" panose="020F0502020204030204" pitchFamily="34" charset="0"/>
                <a:cs typeface="Calibri" panose="020F0502020204030204" pitchFamily="34" charset="0"/>
              </a:rPr>
              <a:t>e.salary</a:t>
            </a:r>
            <a:r>
              <a:rPr lang="en-US" sz="1200" b="1" dirty="0">
                <a:latin typeface="Calibri" panose="020F0502020204030204" pitchFamily="34" charset="0"/>
                <a:cs typeface="Calibri" panose="020F0502020204030204" pitchFamily="34" charset="0"/>
              </a:rPr>
              <a:t>*NVL(e.commission_pct,0)) </a:t>
            </a:r>
            <a:r>
              <a:rPr lang="en-US" sz="1200" b="1" dirty="0" err="1">
                <a:latin typeface="Calibri" panose="020F0502020204030204" pitchFamily="34" charset="0"/>
                <a:cs typeface="Calibri" panose="020F0502020204030204" pitchFamily="34" charset="0"/>
              </a:rPr>
              <a:t>valor_comision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l.city</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FROM employees e LEFT JOIN employees m</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m.manager_id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LEFT OUTER JOIN departments d</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e.department_id</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d.department_id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LEFT OUTER JOIN locations l</a:t>
            </a:r>
          </a:p>
          <a:p>
            <a:r>
              <a:rPr lang="en-US" sz="1200" b="1" dirty="0">
                <a:latin typeface="Calibri" panose="020F0502020204030204" pitchFamily="34" charset="0"/>
                <a:cs typeface="Calibri" panose="020F0502020204030204" pitchFamily="34" charset="0"/>
              </a:rPr>
              <a:t>                        ON(</a:t>
            </a:r>
            <a:r>
              <a:rPr lang="en-US" sz="1200" b="1" dirty="0" err="1">
                <a:latin typeface="Calibri" panose="020F0502020204030204" pitchFamily="34" charset="0"/>
                <a:cs typeface="Calibri" panose="020F0502020204030204" pitchFamily="34" charset="0"/>
              </a:rPr>
              <a:t>d.location_id</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l.location_id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GROUP BY </a:t>
            </a:r>
            <a:r>
              <a:rPr lang="en-US" sz="1200" b="1" dirty="0" err="1">
                <a:latin typeface="Calibri" panose="020F0502020204030204" pitchFamily="34" charset="0"/>
                <a:cs typeface="Calibri" panose="020F0502020204030204" pitchFamily="34" charset="0"/>
              </a:rPr>
              <a:t>e.employee_id,e.salary,e.commission_pct</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l.city</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ORDER BY </a:t>
            </a:r>
            <a:r>
              <a:rPr lang="en-US" sz="1200" b="1" dirty="0" err="1">
                <a:latin typeface="Calibri" panose="020F0502020204030204" pitchFamily="34" charset="0"/>
                <a:cs typeface="Calibri" panose="020F0502020204030204" pitchFamily="34" charset="0"/>
              </a:rPr>
              <a:t>e.employee_id</a:t>
            </a:r>
            <a:r>
              <a:rPr lang="en-US" sz="1200" b="1" dirty="0">
                <a:latin typeface="Calibri" panose="020F0502020204030204" pitchFamily="34" charset="0"/>
                <a:cs typeface="Calibri" panose="020F0502020204030204" pitchFamily="34" charset="0"/>
              </a:rPr>
              <a:t>; </a:t>
            </a:r>
          </a:p>
          <a:p>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 NUMBER(5);</a:t>
            </a:r>
          </a:p>
          <a:p>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NUMBER(5);</a:t>
            </a:r>
          </a:p>
          <a:p>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NUMBER(8);</a:t>
            </a:r>
          </a:p>
          <a:p>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 NUMBER(6);</a:t>
            </a:r>
          </a:p>
          <a:p>
            <a:r>
              <a:rPr lang="en-US" sz="1200" b="1" dirty="0" err="1">
                <a:latin typeface="Calibri" panose="020F0502020204030204" pitchFamily="34" charset="0"/>
                <a:cs typeface="Calibri" panose="020F0502020204030204" pitchFamily="34" charset="0"/>
              </a:rPr>
              <a:t>v_retorno</a:t>
            </a:r>
            <a:r>
              <a:rPr lang="en-US" sz="1200" b="1" dirty="0">
                <a:latin typeface="Calibri" panose="020F0502020204030204" pitchFamily="34" charset="0"/>
                <a:cs typeface="Calibri" panose="020F0502020204030204" pitchFamily="34" charset="0"/>
              </a:rPr>
              <a:t> INTEGER;</a:t>
            </a:r>
          </a:p>
          <a:p>
            <a:r>
              <a:rPr lang="en-US" sz="1200" b="1" dirty="0" err="1">
                <a:latin typeface="Calibri" panose="020F0502020204030204" pitchFamily="34" charset="0"/>
                <a:cs typeface="Calibri" panose="020F0502020204030204" pitchFamily="34" charset="0"/>
              </a:rPr>
              <a:t>v_id_cursor</a:t>
            </a:r>
            <a:r>
              <a:rPr lang="en-US" sz="1200" b="1" dirty="0">
                <a:latin typeface="Calibri" panose="020F0502020204030204" pitchFamily="34" charset="0"/>
                <a:cs typeface="Calibri" panose="020F0502020204030204" pitchFamily="34" charset="0"/>
              </a:rPr>
              <a:t> INTEGER;</a:t>
            </a:r>
          </a:p>
          <a:p>
            <a:r>
              <a:rPr lang="en-US" sz="1200" b="1" dirty="0">
                <a:latin typeface="Calibri" panose="020F0502020204030204" pitchFamily="34" charset="0"/>
                <a:cs typeface="Calibri" panose="020F0502020204030204" pitchFamily="34" charset="0"/>
              </a:rPr>
              <a:t>BEGIN</a:t>
            </a:r>
          </a:p>
          <a:p>
            <a:r>
              <a:rPr lang="en-US" sz="1200" b="1" dirty="0">
                <a:latin typeface="Calibri" panose="020F0502020204030204" pitchFamily="34" charset="0"/>
                <a:cs typeface="Calibri" panose="020F0502020204030204" pitchFamily="34" charset="0"/>
              </a:rPr>
              <a:t>    EXECUTE IMMEDIATE('TRUNCATE TABLE ERROR_PROCESO');</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v_id_cursor</a:t>
            </a:r>
            <a:r>
              <a:rPr lang="en-US" sz="1200" b="1" dirty="0">
                <a:latin typeface="Calibri" panose="020F0502020204030204" pitchFamily="34" charset="0"/>
                <a:cs typeface="Calibri" panose="020F0502020204030204" pitchFamily="34" charset="0"/>
              </a:rPr>
              <a:t> := DBMS_SQL.OPEN_CURSOR;</a:t>
            </a:r>
          </a:p>
          <a:p>
            <a:r>
              <a:rPr lang="en-US" sz="1200" b="1" dirty="0">
                <a:latin typeface="Calibri" panose="020F0502020204030204" pitchFamily="34" charset="0"/>
                <a:cs typeface="Calibri" panose="020F0502020204030204" pitchFamily="34" charset="0"/>
              </a:rPr>
              <a:t>    DBMS_SQL.PARSE(</a:t>
            </a:r>
            <a:r>
              <a:rPr lang="en-US" sz="1200" b="1" dirty="0" err="1">
                <a:latin typeface="Calibri" panose="020F0502020204030204" pitchFamily="34" charset="0"/>
                <a:cs typeface="Calibri" panose="020F0502020204030204" pitchFamily="34" charset="0"/>
              </a:rPr>
              <a:t>v_id_cursor,'TRUNCATE</a:t>
            </a:r>
            <a:r>
              <a:rPr lang="en-US" sz="1200" b="1" dirty="0">
                <a:latin typeface="Calibri" panose="020F0502020204030204" pitchFamily="34" charset="0"/>
                <a:cs typeface="Calibri" panose="020F0502020204030204" pitchFamily="34" charset="0"/>
              </a:rPr>
              <a:t> TABLE HABER_CALC_SALARIO',DBMS_SQL.NATIVE);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v_retorno</a:t>
            </a:r>
            <a:r>
              <a:rPr lang="en-US" sz="1200" b="1" dirty="0">
                <a:latin typeface="Calibri" panose="020F0502020204030204" pitchFamily="34" charset="0"/>
                <a:cs typeface="Calibri" panose="020F0502020204030204" pitchFamily="34" charset="0"/>
              </a:rPr>
              <a:t> := DBMS_SQL.EXECUTE (</a:t>
            </a:r>
            <a:r>
              <a:rPr lang="en-US" sz="1200" b="1" dirty="0" err="1">
                <a:latin typeface="Calibri" panose="020F0502020204030204" pitchFamily="34" charset="0"/>
                <a:cs typeface="Calibri" panose="020F0502020204030204" pitchFamily="34" charset="0"/>
              </a:rPr>
              <a:t>v_id_cursor</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DBMS_SQL.CLOSE_CURSOR(</a:t>
            </a:r>
            <a:r>
              <a:rPr lang="en-US" sz="1200" b="1" dirty="0" err="1">
                <a:latin typeface="Calibri" panose="020F0502020204030204" pitchFamily="34" charset="0"/>
                <a:cs typeface="Calibri" panose="020F0502020204030204" pitchFamily="34" charset="0"/>
              </a:rPr>
              <a:t>v_id_cursor</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PKG_PROC_REMUN.v_sec_err</a:t>
            </a:r>
            <a:r>
              <a:rPr lang="en-US" sz="1200" b="1" dirty="0">
                <a:latin typeface="Calibri" panose="020F0502020204030204" pitchFamily="34" charset="0"/>
                <a:cs typeface="Calibri" panose="020F0502020204030204" pitchFamily="34" charset="0"/>
              </a:rPr>
              <a:t> :=0; </a:t>
            </a:r>
          </a:p>
          <a:p>
            <a:r>
              <a:rPr lang="en-US" sz="1200" b="1" dirty="0">
                <a:latin typeface="Calibri" panose="020F0502020204030204" pitchFamily="34" charset="0"/>
                <a:cs typeface="Calibri" panose="020F0502020204030204" pitchFamily="34" charset="0"/>
              </a:rPr>
              <a:t>          FOR </a:t>
            </a:r>
            <a:r>
              <a:rPr lang="en-US" sz="1200" b="1" dirty="0" err="1">
                <a:latin typeface="Calibri" panose="020F0502020204030204" pitchFamily="34" charset="0"/>
                <a:cs typeface="Calibri" panose="020F0502020204030204" pitchFamily="34" charset="0"/>
              </a:rPr>
              <a:t>reg_emp_trabaja</a:t>
            </a:r>
            <a:r>
              <a:rPr lang="en-US" sz="1200" b="1" dirty="0">
                <a:latin typeface="Calibri" panose="020F0502020204030204" pitchFamily="34" charset="0"/>
                <a:cs typeface="Calibri" panose="020F0502020204030204" pitchFamily="34" charset="0"/>
              </a:rPr>
              <a:t> IN </a:t>
            </a:r>
            <a:r>
              <a:rPr lang="en-US" sz="1200" b="1" dirty="0" err="1">
                <a:latin typeface="Calibri" panose="020F0502020204030204" pitchFamily="34" charset="0"/>
                <a:cs typeface="Calibri" panose="020F0502020204030204" pitchFamily="34" charset="0"/>
              </a:rPr>
              <a:t>cur_emp_trabaja</a:t>
            </a:r>
            <a:r>
              <a:rPr lang="en-US" sz="1200" b="1" dirty="0">
                <a:latin typeface="Calibri" panose="020F0502020204030204" pitchFamily="34" charset="0"/>
                <a:cs typeface="Calibri" panose="020F0502020204030204" pitchFamily="34" charset="0"/>
              </a:rPr>
              <a:t>  LOOP</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:=0;</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:=0;</a:t>
            </a:r>
          </a:p>
          <a:p>
            <a:r>
              <a:rPr lang="en-US" sz="1200" b="1" dirty="0">
                <a:solidFill>
                  <a:srgbClr val="FF0000"/>
                </a:solidFill>
                <a:latin typeface="Calibri" panose="020F0502020204030204" pitchFamily="34" charset="0"/>
                <a:cs typeface="Calibri" panose="020F0502020204030204" pitchFamily="34" charset="0"/>
              </a:rPr>
              <a:t>-- El </a:t>
            </a:r>
            <a:r>
              <a:rPr lang="en-US" sz="1200" b="1" dirty="0" err="1">
                <a:solidFill>
                  <a:srgbClr val="FF0000"/>
                </a:solidFill>
                <a:latin typeface="Calibri" panose="020F0502020204030204" pitchFamily="34" charset="0"/>
                <a:cs typeface="Calibri" panose="020F0502020204030204" pitchFamily="34" charset="0"/>
              </a:rPr>
              <a:t>bloque</a:t>
            </a:r>
            <a:r>
              <a:rPr lang="en-US" sz="1200" b="1" dirty="0">
                <a:solidFill>
                  <a:srgbClr val="FF0000"/>
                </a:solidFill>
                <a:latin typeface="Calibri" panose="020F0502020204030204" pitchFamily="34" charset="0"/>
                <a:cs typeface="Calibri" panose="020F0502020204030204" pitchFamily="34" charset="0"/>
              </a:rPr>
              <a:t> </a:t>
            </a:r>
            <a:r>
              <a:rPr lang="en-US" sz="1200" b="1" dirty="0" err="1">
                <a:solidFill>
                  <a:srgbClr val="FF0000"/>
                </a:solidFill>
                <a:latin typeface="Calibri" panose="020F0502020204030204" pitchFamily="34" charset="0"/>
                <a:cs typeface="Calibri" panose="020F0502020204030204" pitchFamily="34" charset="0"/>
              </a:rPr>
              <a:t>continúa</a:t>
            </a:r>
            <a:r>
              <a:rPr lang="en-US" sz="1200" b="1" dirty="0">
                <a:solidFill>
                  <a:srgbClr val="FF0000"/>
                </a:solidFill>
                <a:latin typeface="Calibri" panose="020F0502020204030204" pitchFamily="34" charset="0"/>
                <a:cs typeface="Calibri" panose="020F0502020204030204" pitchFamily="34" charset="0"/>
              </a:rPr>
              <a:t> </a:t>
            </a:r>
            <a:r>
              <a:rPr lang="en-US" sz="1200" b="1" dirty="0" err="1">
                <a:solidFill>
                  <a:srgbClr val="FF0000"/>
                </a:solidFill>
                <a:latin typeface="Calibri" panose="020F0502020204030204" pitchFamily="34" charset="0"/>
                <a:cs typeface="Calibri" panose="020F0502020204030204" pitchFamily="34" charset="0"/>
              </a:rPr>
              <a:t>en</a:t>
            </a:r>
            <a:r>
              <a:rPr lang="en-US" sz="1200" b="1" dirty="0">
                <a:solidFill>
                  <a:srgbClr val="FF0000"/>
                </a:solidFill>
                <a:latin typeface="Calibri" panose="020F0502020204030204" pitchFamily="34" charset="0"/>
                <a:cs typeface="Calibri" panose="020F0502020204030204" pitchFamily="34" charset="0"/>
              </a:rPr>
              <a:t> la </a:t>
            </a:r>
            <a:r>
              <a:rPr lang="en-US" sz="1200" b="1" dirty="0" err="1">
                <a:solidFill>
                  <a:srgbClr val="FF0000"/>
                </a:solidFill>
                <a:latin typeface="Calibri" panose="020F0502020204030204" pitchFamily="34" charset="0"/>
                <a:cs typeface="Calibri" panose="020F0502020204030204" pitchFamily="34" charset="0"/>
              </a:rPr>
              <a:t>siguiente</a:t>
            </a:r>
            <a:r>
              <a:rPr lang="en-US" sz="1200" b="1" dirty="0">
                <a:solidFill>
                  <a:srgbClr val="FF0000"/>
                </a:solidFill>
                <a:latin typeface="Calibri" panose="020F0502020204030204" pitchFamily="34" charset="0"/>
                <a:cs typeface="Calibri" panose="020F0502020204030204" pitchFamily="34" charset="0"/>
              </a:rPr>
              <a:t> PPT</a:t>
            </a:r>
            <a:endParaRPr lang="en-US" sz="800" b="1" dirty="0">
              <a:latin typeface="Calibri" panose="020F0502020204030204" pitchFamily="34" charset="0"/>
              <a:cs typeface="Calibri" panose="020F0502020204030204" pitchFamily="34" charset="0"/>
            </a:endParaRPr>
          </a:p>
        </p:txBody>
      </p:sp>
      <p:sp>
        <p:nvSpPr>
          <p:cNvPr id="11" name="CuadroTexto 10">
            <a:extLst>
              <a:ext uri="{FF2B5EF4-FFF2-40B4-BE49-F238E27FC236}">
                <a16:creationId xmlns:a16="http://schemas.microsoft.com/office/drawing/2014/main" id="{78D317A7-F357-4C1F-95A2-38AAD27F24B4}"/>
              </a:ext>
            </a:extLst>
          </p:cNvPr>
          <p:cNvSpPr txBox="1"/>
          <p:nvPr/>
        </p:nvSpPr>
        <p:spPr>
          <a:xfrm>
            <a:off x="18623" y="3036893"/>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72316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7" name="Text Box 5">
            <a:extLst>
              <a:ext uri="{FF2B5EF4-FFF2-40B4-BE49-F238E27FC236}">
                <a16:creationId xmlns:a16="http://schemas.microsoft.com/office/drawing/2014/main" id="{16B37419-7545-4D7B-B417-B323D9BC1B98}"/>
              </a:ext>
            </a:extLst>
          </p:cNvPr>
          <p:cNvSpPr txBox="1">
            <a:spLocks noChangeArrowheads="1"/>
          </p:cNvSpPr>
          <p:nvPr/>
        </p:nvSpPr>
        <p:spPr bwMode="auto">
          <a:xfrm>
            <a:off x="450697" y="1091617"/>
            <a:ext cx="8467270" cy="566308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r>
              <a:rPr lang="en-US" sz="1200" b="1" dirty="0">
                <a:latin typeface="Calibri" panose="020F0502020204030204" pitchFamily="34" charset="0"/>
                <a:cs typeface="Calibri" panose="020F0502020204030204" pitchFamily="34" charset="0"/>
              </a:rPr>
              <a:t>           BEGIN </a:t>
            </a:r>
          </a:p>
          <a:p>
            <a:r>
              <a:rPr lang="en-US" sz="1200" b="1" dirty="0">
                <a:latin typeface="Calibri" panose="020F0502020204030204" pitchFamily="34" charset="0"/>
                <a:cs typeface="Calibri" panose="020F0502020204030204" pitchFamily="34" charset="0"/>
              </a:rPr>
              <a:t>                  IF </a:t>
            </a:r>
            <a:r>
              <a:rPr lang="en-US" sz="1200" b="1" dirty="0" err="1">
                <a:latin typeface="Calibri" panose="020F0502020204030204" pitchFamily="34" charset="0"/>
                <a:cs typeface="Calibri" panose="020F0502020204030204" pitchFamily="34" charset="0"/>
              </a:rPr>
              <a:t>reg_emp_trabaja.total_emp</a:t>
            </a:r>
            <a:r>
              <a:rPr lang="en-US" sz="1200" b="1" dirty="0">
                <a:latin typeface="Calibri" panose="020F0502020204030204" pitchFamily="34" charset="0"/>
                <a:cs typeface="Calibri" panose="020F0502020204030204" pitchFamily="34" charset="0"/>
              </a:rPr>
              <a:t> &gt; 0 THEN -- Se </a:t>
            </a:r>
            <a:r>
              <a:rPr lang="en-US" sz="1200" b="1" dirty="0" err="1">
                <a:latin typeface="Calibri" panose="020F0502020204030204" pitchFamily="34" charset="0"/>
                <a:cs typeface="Calibri" panose="020F0502020204030204" pitchFamily="34" charset="0"/>
              </a:rPr>
              <a:t>valida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si</a:t>
            </a:r>
            <a:r>
              <a:rPr lang="en-US" sz="1200" b="1" dirty="0">
                <a:latin typeface="Calibri" panose="020F0502020204030204" pitchFamily="34" charset="0"/>
                <a:cs typeface="Calibri" panose="020F0502020204030204" pitchFamily="34" charset="0"/>
              </a:rPr>
              <a:t> el </a:t>
            </a:r>
            <a:r>
              <a:rPr lang="en-US" sz="1200" b="1" dirty="0" err="1">
                <a:latin typeface="Calibri" panose="020F0502020204030204" pitchFamily="34" charset="0"/>
                <a:cs typeface="Calibri" panose="020F0502020204030204" pitchFamily="34" charset="0"/>
              </a:rPr>
              <a:t>empleado</a:t>
            </a:r>
            <a:r>
              <a:rPr lang="en-US" sz="1200" b="1" dirty="0">
                <a:latin typeface="Calibri" panose="020F0502020204030204" pitchFamily="34" charset="0"/>
                <a:cs typeface="Calibri" panose="020F0502020204030204" pitchFamily="34" charset="0"/>
              </a:rPr>
              <a:t> es jefe de </a:t>
            </a:r>
            <a:r>
              <a:rPr lang="en-US" sz="1200" b="1" dirty="0" err="1">
                <a:latin typeface="Calibri" panose="020F0502020204030204" pitchFamily="34" charset="0"/>
                <a:cs typeface="Calibri" panose="020F0502020204030204" pitchFamily="34" charset="0"/>
              </a:rPr>
              <a:t>otros</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empleados</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SELECT ROUND(</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trj.porc_asig_jefe</a:t>
            </a:r>
            <a:r>
              <a:rPr lang="en-US" sz="1200" b="1" dirty="0">
                <a:latin typeface="Calibri" panose="020F0502020204030204" pitchFamily="34" charset="0"/>
                <a:cs typeface="Calibri" panose="020F0502020204030204" pitchFamily="34" charset="0"/>
              </a:rPr>
              <a:t>/100)) -- Se </a:t>
            </a:r>
            <a:r>
              <a:rPr lang="en-US" sz="1200" b="1" dirty="0" err="1">
                <a:latin typeface="Calibri" panose="020F0502020204030204" pitchFamily="34" charset="0"/>
                <a:cs typeface="Calibri" panose="020F0502020204030204" pitchFamily="34" charset="0"/>
              </a:rPr>
              <a:t>calcula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comisión</a:t>
            </a:r>
            <a:r>
              <a:rPr lang="en-US" sz="1200" b="1" dirty="0">
                <a:latin typeface="Calibri" panose="020F0502020204030204" pitchFamily="34" charset="0"/>
                <a:cs typeface="Calibri" panose="020F0502020204030204" pitchFamily="34" charset="0"/>
              </a:rPr>
              <a:t> por ser jefe</a:t>
            </a:r>
          </a:p>
          <a:p>
            <a:r>
              <a:rPr lang="en-US" sz="1200" b="1" dirty="0">
                <a:latin typeface="Calibri" panose="020F0502020204030204" pitchFamily="34" charset="0"/>
                <a:cs typeface="Calibri" panose="020F0502020204030204" pitchFamily="34" charset="0"/>
              </a:rPr>
              <a:t>                          INTO </a:t>
            </a:r>
            <a:r>
              <a:rPr lang="en-US" sz="1200" b="1" dirty="0" err="1">
                <a:latin typeface="Calibri" panose="020F0502020204030204" pitchFamily="34" charset="0"/>
                <a:cs typeface="Calibri" panose="020F0502020204030204" pitchFamily="34" charset="0"/>
              </a:rPr>
              <a:t>v_valor_com_jefe</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FROM </a:t>
            </a:r>
            <a:r>
              <a:rPr lang="en-US" sz="1200" b="1" dirty="0" err="1">
                <a:latin typeface="Calibri" panose="020F0502020204030204" pitchFamily="34" charset="0"/>
                <a:cs typeface="Calibri" panose="020F0502020204030204" pitchFamily="34" charset="0"/>
              </a:rPr>
              <a:t>tramo_asig_jefe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trj</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WHERE </a:t>
            </a:r>
            <a:r>
              <a:rPr lang="en-US" sz="1200" b="1" dirty="0" err="1">
                <a:latin typeface="Calibri" panose="020F0502020204030204" pitchFamily="34" charset="0"/>
                <a:cs typeface="Calibri" panose="020F0502020204030204" pitchFamily="34" charset="0"/>
              </a:rPr>
              <a:t>reg_emp_trabaja.total_emp</a:t>
            </a:r>
            <a:r>
              <a:rPr lang="en-US" sz="1200" b="1" dirty="0">
                <a:latin typeface="Calibri" panose="020F0502020204030204" pitchFamily="34" charset="0"/>
                <a:cs typeface="Calibri" panose="020F0502020204030204" pitchFamily="34" charset="0"/>
              </a:rPr>
              <a:t> BETWEEN </a:t>
            </a:r>
            <a:r>
              <a:rPr lang="en-US" sz="1200" b="1" dirty="0" err="1">
                <a:latin typeface="Calibri" panose="020F0502020204030204" pitchFamily="34" charset="0"/>
                <a:cs typeface="Calibri" panose="020F0502020204030204" pitchFamily="34" charset="0"/>
              </a:rPr>
              <a:t>trj.tramo_inf_aj</a:t>
            </a:r>
            <a:r>
              <a:rPr lang="en-US" sz="1200" b="1" dirty="0">
                <a:latin typeface="Calibri" panose="020F0502020204030204" pitchFamily="34" charset="0"/>
                <a:cs typeface="Calibri" panose="020F0502020204030204" pitchFamily="34" charset="0"/>
              </a:rPr>
              <a:t> AND </a:t>
            </a:r>
            <a:r>
              <a:rPr lang="en-US" sz="1200" b="1" dirty="0" err="1">
                <a:latin typeface="Calibri" panose="020F0502020204030204" pitchFamily="34" charset="0"/>
                <a:cs typeface="Calibri" panose="020F0502020204030204" pitchFamily="34" charset="0"/>
              </a:rPr>
              <a:t>trj.tramo_sup_aj</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IF;</a:t>
            </a:r>
          </a:p>
          <a:p>
            <a:r>
              <a:rPr lang="en-US" sz="1200" b="1" dirty="0">
                <a:latin typeface="Calibri" panose="020F0502020204030204" pitchFamily="34" charset="0"/>
                <a:cs typeface="Calibri" panose="020F0502020204030204" pitchFamily="34" charset="0"/>
              </a:rPr>
              <a:t>                  EXCEPTION</a:t>
            </a:r>
          </a:p>
          <a:p>
            <a:r>
              <a:rPr lang="en-US" sz="1200" b="1" dirty="0">
                <a:latin typeface="Calibri" panose="020F0502020204030204" pitchFamily="34" charset="0"/>
                <a:cs typeface="Calibri" panose="020F0502020204030204" pitchFamily="34" charset="0"/>
              </a:rPr>
              <a:t>                  WHEN OTHERS THEN -- Se </a:t>
            </a:r>
            <a:r>
              <a:rPr lang="en-US" sz="1200" b="1" dirty="0" err="1">
                <a:latin typeface="Calibri" panose="020F0502020204030204" pitchFamily="34" charset="0"/>
                <a:cs typeface="Calibri" panose="020F0502020204030204" pitchFamily="34" charset="0"/>
              </a:rPr>
              <a:t>maneja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cualquier</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excepción</a:t>
            </a:r>
            <a:r>
              <a:rPr lang="en-US" sz="1200" b="1" dirty="0">
                <a:latin typeface="Calibri" panose="020F0502020204030204" pitchFamily="34" charset="0"/>
                <a:cs typeface="Calibri" panose="020F0502020204030204" pitchFamily="34" charset="0"/>
              </a:rPr>
              <a:t> se </a:t>
            </a:r>
            <a:r>
              <a:rPr lang="en-US" sz="1200" b="1" dirty="0" err="1">
                <a:latin typeface="Calibri" panose="020F0502020204030204" pitchFamily="34" charset="0"/>
                <a:cs typeface="Calibri" panose="020F0502020204030204" pitchFamily="34" charset="0"/>
              </a:rPr>
              <a:t>produzca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durante</a:t>
            </a:r>
            <a:r>
              <a:rPr lang="en-US" sz="1200" b="1" dirty="0">
                <a:latin typeface="Calibri" panose="020F0502020204030204" pitchFamily="34" charset="0"/>
                <a:cs typeface="Calibri" panose="020F0502020204030204" pitchFamily="34" charset="0"/>
              </a:rPr>
              <a:t> la </a:t>
            </a:r>
            <a:r>
              <a:rPr lang="en-US" sz="1200" b="1" dirty="0" err="1">
                <a:latin typeface="Calibri" panose="020F0502020204030204" pitchFamily="34" charset="0"/>
                <a:cs typeface="Calibri" panose="020F0502020204030204" pitchFamily="34" charset="0"/>
              </a:rPr>
              <a:t>ejecución</a:t>
            </a:r>
            <a:r>
              <a:rPr lang="en-US" sz="1200" b="1" dirty="0">
                <a:latin typeface="Calibri" panose="020F0502020204030204" pitchFamily="34" charset="0"/>
                <a:cs typeface="Calibri" panose="020F0502020204030204" pitchFamily="34" charset="0"/>
              </a:rPr>
              <a:t> del </a:t>
            </a:r>
            <a:r>
              <a:rPr lang="en-US" sz="1200" b="1" dirty="0" err="1">
                <a:latin typeface="Calibri" panose="020F0502020204030204" pitchFamily="34" charset="0"/>
                <a:cs typeface="Calibri" panose="020F0502020204030204" pitchFamily="34" charset="0"/>
              </a:rPr>
              <a:t>bloque</a:t>
            </a:r>
            <a:r>
              <a:rPr lang="en-US" sz="1200" b="1" dirty="0">
                <a:latin typeface="Calibri" panose="020F0502020204030204" pitchFamily="34" charset="0"/>
                <a:cs typeface="Calibri" panose="020F0502020204030204" pitchFamily="34" charset="0"/>
              </a:rPr>
              <a:t> PL/SQL</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PKG_PROC_REMUN.v_mensaje_error</a:t>
            </a:r>
            <a:r>
              <a:rPr lang="en-US" sz="1200" b="1" dirty="0">
                <a:latin typeface="Calibri" panose="020F0502020204030204" pitchFamily="34" charset="0"/>
                <a:cs typeface="Calibri" panose="020F0502020204030204" pitchFamily="34" charset="0"/>
              </a:rPr>
              <a:t> :=SQLERRM;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PKG_PROC_REMUN.v_rutina_error</a:t>
            </a:r>
            <a:r>
              <a:rPr lang="en-US" sz="1200" b="1" dirty="0">
                <a:latin typeface="Calibri" panose="020F0502020204030204" pitchFamily="34" charset="0"/>
                <a:cs typeface="Calibri" panose="020F0502020204030204" pitchFamily="34" charset="0"/>
              </a:rPr>
              <a:t>:= 'Error al </a:t>
            </a:r>
            <a:r>
              <a:rPr lang="en-US" sz="1200" b="1" dirty="0" err="1">
                <a:latin typeface="Calibri" panose="020F0502020204030204" pitchFamily="34" charset="0"/>
                <a:cs typeface="Calibri" panose="020F0502020204030204" pitchFamily="34" charset="0"/>
              </a:rPr>
              <a:t>obtener</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asignación</a:t>
            </a:r>
            <a:r>
              <a:rPr lang="en-US" sz="1200" b="1" dirty="0">
                <a:latin typeface="Calibri" panose="020F0502020204030204" pitchFamily="34" charset="0"/>
                <a:cs typeface="Calibri" panose="020F0502020204030204" pitchFamily="34" charset="0"/>
              </a:rPr>
              <a:t> jefe para el </a:t>
            </a:r>
            <a:r>
              <a:rPr lang="en-US" sz="1200" b="1" dirty="0" err="1">
                <a:latin typeface="Calibri" panose="020F0502020204030204" pitchFamily="34" charset="0"/>
                <a:cs typeface="Calibri" panose="020F0502020204030204" pitchFamily="34" charset="0"/>
              </a:rPr>
              <a:t>empleado</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reg_emp_trabaja.employee_id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PKG_PROC_REMUN.P_GRABAR_ERROR(</a:t>
            </a:r>
            <a:r>
              <a:rPr lang="en-US" sz="1200" b="1" dirty="0" err="1">
                <a:latin typeface="Calibri" panose="020F0502020204030204" pitchFamily="34" charset="0"/>
                <a:cs typeface="Calibri" panose="020F0502020204030204" pitchFamily="34" charset="0"/>
              </a:rPr>
              <a:t>PKG_PROC_REMUN.v_rutina_error</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PKG_PROC_REMUN.v_mensaje_error</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PKG_PROC_REMUN.F_OBT_DESCTO_SINDICATO(</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IF </a:t>
            </a:r>
            <a:r>
              <a:rPr lang="en-US" sz="1200" b="1" dirty="0" err="1">
                <a:latin typeface="Calibri" panose="020F0502020204030204" pitchFamily="34" charset="0"/>
                <a:cs typeface="Calibri" panose="020F0502020204030204" pitchFamily="34" charset="0"/>
              </a:rPr>
              <a:t>reg_emp_trabaja.city</a:t>
            </a:r>
            <a:r>
              <a:rPr lang="en-US" sz="1200" b="1" dirty="0">
                <a:latin typeface="Calibri" panose="020F0502020204030204" pitchFamily="34" charset="0"/>
                <a:cs typeface="Calibri" panose="020F0502020204030204" pitchFamily="34" charset="0"/>
              </a:rPr>
              <a:t> IN('</a:t>
            </a:r>
            <a:r>
              <a:rPr lang="en-US" sz="1200" b="1" dirty="0" err="1">
                <a:latin typeface="Calibri" panose="020F0502020204030204" pitchFamily="34" charset="0"/>
                <a:cs typeface="Calibri" panose="020F0502020204030204" pitchFamily="34" charset="0"/>
              </a:rPr>
              <a:t>Toronto','London</a:t>
            </a:r>
            <a:r>
              <a:rPr lang="en-US" sz="1200" b="1" dirty="0">
                <a:latin typeface="Calibri" panose="020F0502020204030204" pitchFamily="34" charset="0"/>
                <a:cs typeface="Calibri" panose="020F0502020204030204" pitchFamily="34" charset="0"/>
              </a:rPr>
              <a:t>') THEN</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:=ROUND(</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*1.25);</a:t>
            </a:r>
          </a:p>
          <a:p>
            <a:r>
              <a:rPr lang="en-US" sz="1200" b="1" dirty="0">
                <a:latin typeface="Calibri" panose="020F0502020204030204" pitchFamily="34" charset="0"/>
                <a:cs typeface="Calibri" panose="020F0502020204030204" pitchFamily="34" charset="0"/>
              </a:rPr>
              <a:t>         ELSE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p_valor_movil</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IF;     </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(reg_emp_trabaja.salario+reg_emp_trabaja.valor_comision+v_valor_com_jefe+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p_valor_colacion+v_valor_movil</a:t>
            </a:r>
            <a:r>
              <a:rPr lang="en-US" sz="1200" b="1" dirty="0">
                <a:latin typeface="Calibri" panose="020F0502020204030204" pitchFamily="34" charset="0"/>
                <a:cs typeface="Calibri" panose="020F0502020204030204" pitchFamily="34" charset="0"/>
              </a:rPr>
              <a:t>)-</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Inserta</a:t>
            </a:r>
            <a:r>
              <a:rPr lang="en-US" sz="1200" b="1" dirty="0">
                <a:latin typeface="Calibri" panose="020F0502020204030204" pitchFamily="34" charset="0"/>
                <a:cs typeface="Calibri" panose="020F0502020204030204" pitchFamily="34" charset="0"/>
              </a:rPr>
              <a:t> el </a:t>
            </a:r>
            <a:r>
              <a:rPr lang="en-US" sz="1200" b="1" dirty="0" err="1">
                <a:latin typeface="Calibri" panose="020F0502020204030204" pitchFamily="34" charset="0"/>
                <a:cs typeface="Calibri" panose="020F0502020204030204" pitchFamily="34" charset="0"/>
              </a:rPr>
              <a:t>resultado</a:t>
            </a:r>
            <a:r>
              <a:rPr lang="en-US" sz="1200" b="1" dirty="0">
                <a:latin typeface="Calibri" panose="020F0502020204030204" pitchFamily="34" charset="0"/>
                <a:cs typeface="Calibri" panose="020F0502020204030204" pitchFamily="34" charset="0"/>
              </a:rPr>
              <a:t> de </a:t>
            </a:r>
            <a:r>
              <a:rPr lang="en-US" sz="1200" b="1" dirty="0" err="1">
                <a:latin typeface="Calibri" panose="020F0502020204030204" pitchFamily="34" charset="0"/>
                <a:cs typeface="Calibri" panose="020F0502020204030204" pitchFamily="34" charset="0"/>
              </a:rPr>
              <a:t>cálculos</a:t>
            </a:r>
            <a:r>
              <a:rPr lang="en-US" sz="1200" b="1" dirty="0">
                <a:latin typeface="Calibri" panose="020F0502020204030204" pitchFamily="34" charset="0"/>
                <a:cs typeface="Calibri" panose="020F0502020204030204" pitchFamily="34" charset="0"/>
              </a:rPr>
              <a:t> de haberes</a:t>
            </a:r>
          </a:p>
          <a:p>
            <a:r>
              <a:rPr lang="en-US" sz="1200" b="1" dirty="0">
                <a:latin typeface="Calibri" panose="020F0502020204030204" pitchFamily="34" charset="0"/>
                <a:cs typeface="Calibri" panose="020F0502020204030204" pitchFamily="34" charset="0"/>
              </a:rPr>
              <a:t>         SP_GRABAR_REMUN(</a:t>
            </a:r>
            <a:r>
              <a:rPr lang="en-US" sz="1200" b="1" dirty="0" err="1">
                <a:latin typeface="Calibri" panose="020F0502020204030204" pitchFamily="34" charset="0"/>
                <a:cs typeface="Calibri" panose="020F0502020204030204" pitchFamily="34" charset="0"/>
              </a:rPr>
              <a:t>reg_emp_trabaja.employee_id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p_fecha_proceso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reg_emp_trabaja.salario</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reg_emp_trabaja</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valor_comision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v_valor_com_jefe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p_valor_colacion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v_valor_movil</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v_valor_descto_sin</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v_alcance_liquido</a:t>
            </a:r>
            <a:r>
              <a:rPr lang="en-US" sz="1200" b="1" dirty="0">
                <a:latin typeface="Calibri" panose="020F0502020204030204" pitchFamily="34" charset="0"/>
                <a:cs typeface="Calibri" panose="020F0502020204030204" pitchFamily="34" charset="0"/>
              </a:rPr>
              <a:t>); </a:t>
            </a:r>
          </a:p>
          <a:p>
            <a:r>
              <a:rPr lang="en-US" sz="1200" b="1" dirty="0">
                <a:latin typeface="Calibri" panose="020F0502020204030204" pitchFamily="34" charset="0"/>
                <a:cs typeface="Calibri" panose="020F0502020204030204" pitchFamily="34" charset="0"/>
              </a:rPr>
              <a:t>         COMMIT;	</a:t>
            </a:r>
          </a:p>
          <a:p>
            <a:r>
              <a:rPr lang="en-US" sz="1200" b="1" dirty="0">
                <a:latin typeface="Calibri" panose="020F0502020204030204" pitchFamily="34" charset="0"/>
                <a:cs typeface="Calibri" panose="020F0502020204030204" pitchFamily="34" charset="0"/>
              </a:rPr>
              <a:t>END LOOP;</a:t>
            </a:r>
          </a:p>
          <a:p>
            <a:r>
              <a:rPr lang="en-US" sz="1200" b="1" dirty="0">
                <a:latin typeface="Calibri" panose="020F0502020204030204" pitchFamily="34" charset="0"/>
                <a:cs typeface="Calibri" panose="020F0502020204030204" pitchFamily="34" charset="0"/>
              </a:rPr>
              <a:t>END;</a:t>
            </a:r>
          </a:p>
        </p:txBody>
      </p:sp>
    </p:spTree>
    <p:extLst>
      <p:ext uri="{BB962C8B-B14F-4D97-AF65-F5344CB8AC3E}">
        <p14:creationId xmlns:p14="http://schemas.microsoft.com/office/powerpoint/2010/main" val="227206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17995" y="212725"/>
            <a:ext cx="4484221" cy="813000"/>
          </a:xfrm>
        </p:spPr>
        <p:txBody>
          <a:bodyPr/>
          <a:lstStyle/>
          <a:p>
            <a:pPr lvl="0" defTabSz="457200">
              <a:defRPr/>
            </a:pPr>
            <a:r>
              <a:rPr lang="es-CL" sz="2800" b="1" dirty="0">
                <a:solidFill>
                  <a:prstClr val="white"/>
                </a:solidFill>
                <a:latin typeface="Calibri"/>
              </a:rPr>
              <a:t>Uso del </a:t>
            </a:r>
            <a:r>
              <a:rPr lang="es-CL" sz="2800" b="1" dirty="0" err="1">
                <a:solidFill>
                  <a:prstClr val="white"/>
                </a:solidFill>
                <a:latin typeface="Calibri"/>
              </a:rPr>
              <a:t>Package</a:t>
            </a:r>
            <a:r>
              <a:rPr lang="es-CL" sz="2800" b="1" dirty="0">
                <a:solidFill>
                  <a:prstClr val="white"/>
                </a:solidFill>
                <a:latin typeface="Calibri"/>
              </a:rPr>
              <a:t> DBMS_SQL</a:t>
            </a:r>
          </a:p>
        </p:txBody>
      </p:sp>
      <p:sp>
        <p:nvSpPr>
          <p:cNvPr id="4" name="Text Box 5">
            <a:extLst>
              <a:ext uri="{FF2B5EF4-FFF2-40B4-BE49-F238E27FC236}">
                <a16:creationId xmlns:a16="http://schemas.microsoft.com/office/drawing/2014/main" id="{C50457AD-0124-43DA-95DA-4981303E27AD}"/>
              </a:ext>
            </a:extLst>
          </p:cNvPr>
          <p:cNvSpPr txBox="1">
            <a:spLocks noChangeArrowheads="1"/>
          </p:cNvSpPr>
          <p:nvPr/>
        </p:nvSpPr>
        <p:spPr bwMode="auto">
          <a:xfrm>
            <a:off x="1492879" y="1157257"/>
            <a:ext cx="5304971" cy="55399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n-US"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prstClr val="black"/>
                </a:solidFill>
                <a:latin typeface="Calibri" panose="020F0502020204030204" pitchFamily="34" charset="0"/>
                <a:ea typeface="+mn-ea"/>
                <a:cs typeface="Calibri" panose="020F0502020204030204" pitchFamily="34" charset="0"/>
              </a:rPr>
              <a:t>EXEC SP_CALC_REMUN(300,500,TO_CHAR(SYSDATE,'YYYYMM</a:t>
            </a:r>
            <a:r>
              <a:rPr lang="en-US" b="1" kern="1200" dirty="0">
                <a:solidFill>
                  <a:prstClr val="black"/>
                </a:solidFill>
                <a:latin typeface="Calibri" panose="020F0502020204030204" pitchFamily="34" charset="0"/>
                <a:cs typeface="Calibri" panose="020F0502020204030204" pitchFamily="34" charset="0"/>
              </a:rPr>
              <a:t>'</a:t>
            </a:r>
            <a:r>
              <a:rPr lang="en-US"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5" name="CuadroTexto 4">
            <a:extLst>
              <a:ext uri="{FF2B5EF4-FFF2-40B4-BE49-F238E27FC236}">
                <a16:creationId xmlns:a16="http://schemas.microsoft.com/office/drawing/2014/main" id="{A46901F9-6EFD-4C9D-9235-7E73DAB97522}"/>
              </a:ext>
            </a:extLst>
          </p:cNvPr>
          <p:cNvSpPr txBox="1"/>
          <p:nvPr/>
        </p:nvSpPr>
        <p:spPr>
          <a:xfrm>
            <a:off x="1155756" y="1190036"/>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5</a:t>
            </a:r>
          </a:p>
        </p:txBody>
      </p:sp>
      <p:sp>
        <p:nvSpPr>
          <p:cNvPr id="6" name="Rectangle 3">
            <a:extLst>
              <a:ext uri="{FF2B5EF4-FFF2-40B4-BE49-F238E27FC236}">
                <a16:creationId xmlns:a16="http://schemas.microsoft.com/office/drawing/2014/main" id="{EA4DD931-8EE5-4720-9171-9E425841B547}"/>
              </a:ext>
            </a:extLst>
          </p:cNvPr>
          <p:cNvSpPr txBox="1">
            <a:spLocks noChangeArrowheads="1"/>
          </p:cNvSpPr>
          <p:nvPr/>
        </p:nvSpPr>
        <p:spPr bwMode="auto">
          <a:xfrm>
            <a:off x="96835" y="1849944"/>
            <a:ext cx="3412172"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HABER_CALC_SALARIO</a:t>
            </a: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8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ERROR_PROCESO</a:t>
            </a:r>
            <a:endParaRPr lang="es-CL" sz="2000" kern="1200" dirty="0">
              <a:solidFill>
                <a:prstClr val="black"/>
              </a:solidFill>
              <a:latin typeface="Calibri"/>
              <a:ea typeface="Arial Unicode MS"/>
              <a:cs typeface="Times New Roman" pitchFamily="18" charset="0"/>
            </a:endParaRPr>
          </a:p>
        </p:txBody>
      </p:sp>
      <p:pic>
        <p:nvPicPr>
          <p:cNvPr id="9" name="Imagen 8">
            <a:extLst>
              <a:ext uri="{FF2B5EF4-FFF2-40B4-BE49-F238E27FC236}">
                <a16:creationId xmlns:a16="http://schemas.microsoft.com/office/drawing/2014/main" id="{4B559357-F819-4031-A3FB-E88A8CF50C0D}"/>
              </a:ext>
            </a:extLst>
          </p:cNvPr>
          <p:cNvPicPr>
            <a:picLocks noChangeAspect="1"/>
          </p:cNvPicPr>
          <p:nvPr/>
        </p:nvPicPr>
        <p:blipFill>
          <a:blip r:embed="rId3"/>
          <a:stretch>
            <a:fillRect/>
          </a:stretch>
        </p:blipFill>
        <p:spPr>
          <a:xfrm>
            <a:off x="108285" y="2100454"/>
            <a:ext cx="9035715" cy="2525623"/>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99F14CC6-96F8-42E8-B999-A029EA1448FF}"/>
              </a:ext>
            </a:extLst>
          </p:cNvPr>
          <p:cNvPicPr>
            <a:picLocks noChangeAspect="1"/>
          </p:cNvPicPr>
          <p:nvPr/>
        </p:nvPicPr>
        <p:blipFill>
          <a:blip r:embed="rId4"/>
          <a:stretch>
            <a:fillRect/>
          </a:stretch>
        </p:blipFill>
        <p:spPr>
          <a:xfrm>
            <a:off x="392207" y="5124663"/>
            <a:ext cx="6233600" cy="746690"/>
          </a:xfrm>
          <a:prstGeom prst="rect">
            <a:avLst/>
          </a:prstGeom>
        </p:spPr>
      </p:pic>
      <p:pic>
        <p:nvPicPr>
          <p:cNvPr id="12" name="Imagen 11" descr="Interfaz de usuario gráfica, Texto, Aplicación&#10;&#10;Descripción generada automáticamente">
            <a:extLst>
              <a:ext uri="{FF2B5EF4-FFF2-40B4-BE49-F238E27FC236}">
                <a16:creationId xmlns:a16="http://schemas.microsoft.com/office/drawing/2014/main" id="{EB0DC76D-54E8-415B-BC2A-8747D2FC7921}"/>
              </a:ext>
            </a:extLst>
          </p:cNvPr>
          <p:cNvPicPr>
            <a:picLocks noChangeAspect="1"/>
          </p:cNvPicPr>
          <p:nvPr/>
        </p:nvPicPr>
        <p:blipFill>
          <a:blip r:embed="rId5"/>
          <a:stretch>
            <a:fillRect/>
          </a:stretch>
        </p:blipFill>
        <p:spPr>
          <a:xfrm>
            <a:off x="329125" y="5972281"/>
            <a:ext cx="6986075" cy="714024"/>
          </a:xfrm>
          <a:prstGeom prst="rect">
            <a:avLst/>
          </a:prstGeom>
        </p:spPr>
      </p:pic>
    </p:spTree>
    <p:extLst>
      <p:ext uri="{BB962C8B-B14F-4D97-AF65-F5344CB8AC3E}">
        <p14:creationId xmlns:p14="http://schemas.microsoft.com/office/powerpoint/2010/main" val="2363146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38</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556528"/>
            <a:ext cx="8023225" cy="4486275"/>
          </a:xfrm>
        </p:spPr>
        <p:txBody>
          <a:bodyPr>
            <a:noAutofit/>
          </a:bodyPr>
          <a:lstStyle/>
          <a:p>
            <a:pPr marL="393700" indent="-342900" algn="just">
              <a:buFont typeface="Arial" panose="020B0604020202020204" pitchFamily="34" charset="0"/>
              <a:buChar char="•"/>
            </a:pPr>
            <a:r>
              <a:rPr lang="es-MX" sz="2200" dirty="0"/>
              <a:t>Se explicó como se procesa una Sentencia SQL en la base de datos.</a:t>
            </a:r>
          </a:p>
          <a:p>
            <a:pPr marL="393700" indent="-342900" algn="just">
              <a:buFont typeface="Arial" panose="020B0604020202020204" pitchFamily="34" charset="0"/>
              <a:buChar char="•"/>
            </a:pPr>
            <a:r>
              <a:rPr lang="es-MX" sz="2200" dirty="0"/>
              <a:t>Se explicó qué es SQL Dinámico y se describieron cuáles son sus característica.</a:t>
            </a:r>
          </a:p>
          <a:p>
            <a:pPr marL="393700" indent="-342900" algn="just">
              <a:buFont typeface="Arial" panose="020B0604020202020204" pitchFamily="34" charset="0"/>
              <a:buChar char="•"/>
            </a:pPr>
            <a:r>
              <a:rPr lang="es-MX" sz="2200" dirty="0"/>
              <a:t>Se explicó cuándo optar por Usar SQL Dinámico.</a:t>
            </a:r>
          </a:p>
          <a:p>
            <a:pPr marL="393700" indent="-342900" algn="just">
              <a:buFont typeface="Arial" panose="020B0604020202020204" pitchFamily="34" charset="0"/>
              <a:buChar char="•"/>
            </a:pPr>
            <a:r>
              <a:rPr lang="es-MX" sz="2200" dirty="0"/>
              <a:t>Se explicaron las consideraciones que se deben tener presente al usar SQL Dinámico.</a:t>
            </a:r>
          </a:p>
          <a:p>
            <a:pPr marL="393700" indent="-342900" algn="just">
              <a:buFont typeface="Arial" panose="020B0604020202020204" pitchFamily="34" charset="0"/>
              <a:buChar char="•"/>
            </a:pPr>
            <a:r>
              <a:rPr lang="es-MX" sz="2200" dirty="0"/>
              <a:t>Se explicó qué es y cuáles son las características de NATIVE DYNAMIC SQL</a:t>
            </a:r>
          </a:p>
          <a:p>
            <a:pPr marL="393700" indent="-342900" algn="just">
              <a:buFont typeface="Arial" panose="020B0604020202020204" pitchFamily="34" charset="0"/>
              <a:buChar char="•"/>
            </a:pPr>
            <a:r>
              <a:rPr lang="es-MX" sz="2200" dirty="0"/>
              <a:t>Se explicó cómo implementar sentencias SQL usado NATIVE DYNAMIC SQL.</a:t>
            </a:r>
          </a:p>
          <a:p>
            <a:pPr marL="393700" indent="-342900" algn="just">
              <a:buFont typeface="Arial" panose="020B0604020202020204" pitchFamily="34" charset="0"/>
              <a:buChar char="•"/>
            </a:pPr>
            <a:r>
              <a:rPr lang="es-MX" sz="2200" dirty="0"/>
              <a:t>Se explicó qué es y cuáles son las características de DBMS_SQL.</a:t>
            </a:r>
          </a:p>
          <a:p>
            <a:pPr marL="393700" indent="-342900" algn="just">
              <a:buFont typeface="Arial" panose="020B0604020202020204" pitchFamily="34" charset="0"/>
              <a:buChar char="•"/>
            </a:pPr>
            <a:r>
              <a:rPr lang="es-MX" sz="2200" dirty="0"/>
              <a:t>Se explicó cómo implementar sentencias SQL usado DBMS_SQL.</a:t>
            </a:r>
          </a:p>
        </p:txBody>
      </p:sp>
    </p:spTree>
    <p:extLst>
      <p:ext uri="{BB962C8B-B14F-4D97-AF65-F5344CB8AC3E}">
        <p14:creationId xmlns:p14="http://schemas.microsoft.com/office/powerpoint/2010/main" val="54067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285747"/>
            <a:ext cx="5995800" cy="2200654"/>
          </a:xfrm>
          <a:prstGeom prst="rect">
            <a:avLst/>
          </a:prstGeom>
        </p:spPr>
        <p:txBody>
          <a:bodyPr spcFirstLastPara="1" wrap="square" lIns="91425" tIns="45700" rIns="91425" bIns="45700" anchor="ctr" anchorCtr="0">
            <a:noAutofit/>
          </a:bodyPr>
          <a:lstStyle/>
          <a:p>
            <a:pPr lvl="0"/>
            <a:r>
              <a:rPr lang="es-ES_tradnl" sz="4800" b="1" dirty="0"/>
              <a:t>Conceptos Generales de SQL Dinámico</a:t>
            </a:r>
            <a:endParaRPr sz="4800" b="1" dirty="0"/>
          </a:p>
        </p:txBody>
      </p:sp>
      <p:pic>
        <p:nvPicPr>
          <p:cNvPr id="4" name="Imagen 3">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23464"/>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534030" cy="813000"/>
          </a:xfrm>
        </p:spPr>
        <p:txBody>
          <a:bodyPr/>
          <a:lstStyle/>
          <a:p>
            <a:pPr lvl="0" defTabSz="457200">
              <a:defRPr/>
            </a:pPr>
            <a:r>
              <a:rPr lang="es-CL" sz="2800" b="1" dirty="0">
                <a:solidFill>
                  <a:prstClr val="white"/>
                </a:solidFill>
                <a:latin typeface="Calibri"/>
              </a:rPr>
              <a:t>Fases de Procesamiento de una Sentencia SQL</a:t>
            </a:r>
          </a:p>
        </p:txBody>
      </p:sp>
      <p:pic>
        <p:nvPicPr>
          <p:cNvPr id="9" name="Imagen 8">
            <a:extLst>
              <a:ext uri="{FF2B5EF4-FFF2-40B4-BE49-F238E27FC236}">
                <a16:creationId xmlns:a16="http://schemas.microsoft.com/office/drawing/2014/main" id="{EE4D088B-86A7-4CB9-AE2B-915371067A89}"/>
              </a:ext>
            </a:extLst>
          </p:cNvPr>
          <p:cNvPicPr>
            <a:picLocks noChangeAspect="1"/>
          </p:cNvPicPr>
          <p:nvPr/>
        </p:nvPicPr>
        <p:blipFill>
          <a:blip r:embed="rId3"/>
          <a:stretch>
            <a:fillRect/>
          </a:stretch>
        </p:blipFill>
        <p:spPr>
          <a:xfrm>
            <a:off x="138022" y="1247744"/>
            <a:ext cx="8919713" cy="5197968"/>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600532" cy="813000"/>
          </a:xfrm>
        </p:spPr>
        <p:txBody>
          <a:bodyPr/>
          <a:lstStyle/>
          <a:p>
            <a:pPr lvl="0" defTabSz="457200">
              <a:defRPr/>
            </a:pPr>
            <a:r>
              <a:rPr lang="es-CL" sz="2800" b="1" dirty="0">
                <a:solidFill>
                  <a:prstClr val="white"/>
                </a:solidFill>
                <a:latin typeface="Calibri"/>
              </a:rPr>
              <a:t>SQL Dinámico</a:t>
            </a:r>
          </a:p>
        </p:txBody>
      </p:sp>
      <p:pic>
        <p:nvPicPr>
          <p:cNvPr id="5" name="Imagen 4">
            <a:extLst>
              <a:ext uri="{FF2B5EF4-FFF2-40B4-BE49-F238E27FC236}">
                <a16:creationId xmlns:a16="http://schemas.microsoft.com/office/drawing/2014/main" id="{E48A072E-3231-4EF3-AC81-81D74E506DF6}"/>
              </a:ext>
            </a:extLst>
          </p:cNvPr>
          <p:cNvPicPr>
            <a:picLocks noChangeAspect="1"/>
          </p:cNvPicPr>
          <p:nvPr/>
        </p:nvPicPr>
        <p:blipFill>
          <a:blip r:embed="rId3"/>
          <a:stretch>
            <a:fillRect/>
          </a:stretch>
        </p:blipFill>
        <p:spPr>
          <a:xfrm>
            <a:off x="972000" y="1288499"/>
            <a:ext cx="7200000" cy="5316173"/>
          </a:xfrm>
          <a:prstGeom prst="rect">
            <a:avLst/>
          </a:prstGeom>
        </p:spPr>
      </p:pic>
    </p:spTree>
    <p:extLst>
      <p:ext uri="{BB962C8B-B14F-4D97-AF65-F5344CB8AC3E}">
        <p14:creationId xmlns:p14="http://schemas.microsoft.com/office/powerpoint/2010/main" val="213258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600532" cy="813000"/>
          </a:xfrm>
        </p:spPr>
        <p:txBody>
          <a:bodyPr/>
          <a:lstStyle/>
          <a:p>
            <a:pPr lvl="0" defTabSz="457200">
              <a:defRPr/>
            </a:pPr>
            <a:r>
              <a:rPr lang="es-CL" sz="2800" b="1" dirty="0">
                <a:solidFill>
                  <a:prstClr val="white"/>
                </a:solidFill>
                <a:latin typeface="Calibri"/>
              </a:rPr>
              <a:t>SQL Dinámico</a:t>
            </a:r>
          </a:p>
        </p:txBody>
      </p:sp>
      <p:pic>
        <p:nvPicPr>
          <p:cNvPr id="14" name="Imagen 13">
            <a:extLst>
              <a:ext uri="{FF2B5EF4-FFF2-40B4-BE49-F238E27FC236}">
                <a16:creationId xmlns:a16="http://schemas.microsoft.com/office/drawing/2014/main" id="{295146EB-BA1F-4772-8447-56522C28BB4B}"/>
              </a:ext>
            </a:extLst>
          </p:cNvPr>
          <p:cNvPicPr>
            <a:picLocks noChangeAspect="1"/>
          </p:cNvPicPr>
          <p:nvPr/>
        </p:nvPicPr>
        <p:blipFill>
          <a:blip r:embed="rId3"/>
          <a:stretch>
            <a:fillRect/>
          </a:stretch>
        </p:blipFill>
        <p:spPr>
          <a:xfrm>
            <a:off x="0" y="2041603"/>
            <a:ext cx="9144000" cy="3740952"/>
          </a:xfrm>
          <a:prstGeom prst="rect">
            <a:avLst/>
          </a:prstGeom>
        </p:spPr>
      </p:pic>
    </p:spTree>
    <p:extLst>
      <p:ext uri="{BB962C8B-B14F-4D97-AF65-F5344CB8AC3E}">
        <p14:creationId xmlns:p14="http://schemas.microsoft.com/office/powerpoint/2010/main" val="2326021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436" y="226373"/>
            <a:ext cx="4600532" cy="813000"/>
          </a:xfrm>
        </p:spPr>
        <p:txBody>
          <a:bodyPr/>
          <a:lstStyle/>
          <a:p>
            <a:pPr lvl="0" defTabSz="457200">
              <a:defRPr/>
            </a:pPr>
            <a:r>
              <a:rPr lang="es-CL" sz="2800" b="1" dirty="0">
                <a:solidFill>
                  <a:prstClr val="white"/>
                </a:solidFill>
                <a:latin typeface="Calibri"/>
              </a:rPr>
              <a:t>Cuándo Optar por Usar SQL Dinámico</a:t>
            </a:r>
          </a:p>
        </p:txBody>
      </p:sp>
      <p:pic>
        <p:nvPicPr>
          <p:cNvPr id="5" name="Imagen 4">
            <a:extLst>
              <a:ext uri="{FF2B5EF4-FFF2-40B4-BE49-F238E27FC236}">
                <a16:creationId xmlns:a16="http://schemas.microsoft.com/office/drawing/2014/main" id="{551DD109-FA34-422E-BBAB-DC19B3337F9A}"/>
              </a:ext>
            </a:extLst>
          </p:cNvPr>
          <p:cNvPicPr>
            <a:picLocks noChangeAspect="1"/>
          </p:cNvPicPr>
          <p:nvPr/>
        </p:nvPicPr>
        <p:blipFill>
          <a:blip r:embed="rId3"/>
          <a:stretch>
            <a:fillRect/>
          </a:stretch>
        </p:blipFill>
        <p:spPr>
          <a:xfrm>
            <a:off x="11797" y="1286549"/>
            <a:ext cx="9120406" cy="5182049"/>
          </a:xfrm>
          <a:prstGeom prst="rect">
            <a:avLst/>
          </a:prstGeom>
        </p:spPr>
      </p:pic>
    </p:spTree>
    <p:extLst>
      <p:ext uri="{BB962C8B-B14F-4D97-AF65-F5344CB8AC3E}">
        <p14:creationId xmlns:p14="http://schemas.microsoft.com/office/powerpoint/2010/main" val="321836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436" y="226373"/>
            <a:ext cx="4600532" cy="813000"/>
          </a:xfrm>
        </p:spPr>
        <p:txBody>
          <a:bodyPr/>
          <a:lstStyle/>
          <a:p>
            <a:pPr lvl="0" defTabSz="457200">
              <a:defRPr/>
            </a:pPr>
            <a:r>
              <a:rPr lang="es-MX" sz="2800" b="1" dirty="0">
                <a:solidFill>
                  <a:prstClr val="white"/>
                </a:solidFill>
                <a:latin typeface="Calibri"/>
              </a:rPr>
              <a:t>Consideraciones al usar SQL Dinámico</a:t>
            </a:r>
            <a:endParaRPr lang="es-CL" sz="2800" b="1" dirty="0">
              <a:solidFill>
                <a:prstClr val="white"/>
              </a:solidFill>
              <a:latin typeface="Calibri"/>
            </a:endParaRPr>
          </a:p>
        </p:txBody>
      </p:sp>
      <p:pic>
        <p:nvPicPr>
          <p:cNvPr id="8" name="Imagen 7">
            <a:extLst>
              <a:ext uri="{FF2B5EF4-FFF2-40B4-BE49-F238E27FC236}">
                <a16:creationId xmlns:a16="http://schemas.microsoft.com/office/drawing/2014/main" id="{B8381ECE-601F-4989-8765-DD597DABFF8E}"/>
              </a:ext>
            </a:extLst>
          </p:cNvPr>
          <p:cNvPicPr>
            <a:picLocks noChangeAspect="1"/>
          </p:cNvPicPr>
          <p:nvPr/>
        </p:nvPicPr>
        <p:blipFill>
          <a:blip r:embed="rId3"/>
          <a:stretch>
            <a:fillRect/>
          </a:stretch>
        </p:blipFill>
        <p:spPr>
          <a:xfrm>
            <a:off x="1599436" y="1039373"/>
            <a:ext cx="5946190" cy="5774504"/>
          </a:xfrm>
          <a:prstGeom prst="rect">
            <a:avLst/>
          </a:prstGeom>
        </p:spPr>
      </p:pic>
    </p:spTree>
    <p:extLst>
      <p:ext uri="{BB962C8B-B14F-4D97-AF65-F5344CB8AC3E}">
        <p14:creationId xmlns:p14="http://schemas.microsoft.com/office/powerpoint/2010/main" val="843193331"/>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39C1AA-A42B-43ED-A6B4-98A2B95EDFB5}"/>
</file>

<file path=customXml/itemProps2.xml><?xml version="1.0" encoding="utf-8"?>
<ds:datastoreItem xmlns:ds="http://schemas.openxmlformats.org/officeDocument/2006/customXml" ds:itemID="{B2BEEB78-C10A-4EF3-98CA-7DF16D181A3C}"/>
</file>

<file path=customXml/itemProps3.xml><?xml version="1.0" encoding="utf-8"?>
<ds:datastoreItem xmlns:ds="http://schemas.openxmlformats.org/officeDocument/2006/customXml" ds:itemID="{EE5D7B3F-EABD-4202-8360-DF52BCDF7930}"/>
</file>

<file path=docProps/app.xml><?xml version="1.0" encoding="utf-8"?>
<Properties xmlns="http://schemas.openxmlformats.org/officeDocument/2006/extended-properties" xmlns:vt="http://schemas.openxmlformats.org/officeDocument/2006/docPropsVTypes">
  <TotalTime>20199</TotalTime>
  <Words>11766</Words>
  <Application>Microsoft Office PowerPoint</Application>
  <PresentationFormat>Presentación en pantalla (4:3)</PresentationFormat>
  <Paragraphs>691</Paragraphs>
  <Slides>38</Slides>
  <Notes>35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38</vt:i4>
      </vt:variant>
    </vt:vector>
  </HeadingPairs>
  <TitlesOfParts>
    <vt:vector size="47" baseType="lpstr">
      <vt:lpstr>Arial</vt:lpstr>
      <vt:lpstr>Courier New</vt:lpstr>
      <vt:lpstr>Bebas Neue</vt:lpstr>
      <vt:lpstr>Roboto Condensed</vt:lpstr>
      <vt:lpstr>Franklin Gothic</vt:lpstr>
      <vt:lpstr>Calibri</vt:lpstr>
      <vt:lpstr>Roboto Mono</vt:lpstr>
      <vt:lpstr>Wingdings</vt:lpstr>
      <vt:lpstr>Tema de Office</vt:lpstr>
      <vt:lpstr>Usando SQL Dinámico en Bloques PL/QL </vt:lpstr>
      <vt:lpstr>Experiencia de Aprendizaje y Competencia Asociada</vt:lpstr>
      <vt:lpstr>Objetivos de la Clase</vt:lpstr>
      <vt:lpstr>Conceptos Generales de SQL Dinámico</vt:lpstr>
      <vt:lpstr>Fases de Procesamiento de una Sentencia SQL</vt:lpstr>
      <vt:lpstr>SQL Dinámico</vt:lpstr>
      <vt:lpstr>SQL Dinámico</vt:lpstr>
      <vt:lpstr>Cuándo Optar por Usar SQL Dinámico</vt:lpstr>
      <vt:lpstr>Consideraciones al usar SQL Dinámico</vt:lpstr>
      <vt:lpstr>Comparación de Ejecución   SQL Dinámico y Estático</vt:lpstr>
      <vt:lpstr>Creación de Sentencias SQL Dinámicas usando NATIVE DYNAMIC SQL (NDS)  </vt:lpstr>
      <vt:lpstr>NATIVE DYNAMIC SQL (NDS)</vt:lpstr>
      <vt:lpstr>NATIVE DYNAMIC SQL (NDS)</vt:lpstr>
      <vt:lpstr>Uso de EXECUTE IMMEDIATE</vt:lpstr>
      <vt:lpstr>Uso de EXECUTE IMMEDIATE</vt:lpstr>
      <vt:lpstr>Uso de EXECUTE IMMEDIATE</vt:lpstr>
      <vt:lpstr>Uso de EXECUTE IMMEDIATE</vt:lpstr>
      <vt:lpstr>Uso de EXECUTE IMMEDIATE</vt:lpstr>
      <vt:lpstr>Uso de EXECUTE IMMEDIATE</vt:lpstr>
      <vt:lpstr>Uso de EXECUTE IMMEDIATE</vt:lpstr>
      <vt:lpstr>Uso de EXECUTE IMMEDIATE</vt:lpstr>
      <vt:lpstr>Uso de EXECUTE IMMEDIATE</vt:lpstr>
      <vt:lpstr>Uso de EXECUTE IMMEDIATE</vt:lpstr>
      <vt:lpstr>Uso de OPEN FOR, FETCH y CLOSE</vt:lpstr>
      <vt:lpstr>Uso de OPEN FOR, FETCH y CLOSE</vt:lpstr>
      <vt:lpstr>Uso de OPEN FOR, FETCH y CLOSE</vt:lpstr>
      <vt:lpstr>Creación de Sentencias SQL Dinámicas usando Package DBMS_SQL</vt:lpstr>
      <vt:lpstr>Package DBMS_SQL</vt:lpstr>
      <vt:lpstr>Subprogramas más Usados del Package DBMS_SQL</vt:lpstr>
      <vt:lpstr>Uso del Package DBMS_SQL</vt:lpstr>
      <vt:lpstr>Uso del Package DBMS_SQL</vt:lpstr>
      <vt:lpstr>Uso del Package DBMS_SQL</vt:lpstr>
      <vt:lpstr>Uso del Package DBMS_SQL</vt:lpstr>
      <vt:lpstr>Uso del Package DBMS_SQL</vt:lpstr>
      <vt:lpstr>Uso del Package DBMS_SQL</vt:lpstr>
      <vt:lpstr>Uso del Package DBMS_SQL</vt:lpstr>
      <vt:lpstr>Uso del Package DBMS_SQL</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1479</cp:revision>
  <dcterms:modified xsi:type="dcterms:W3CDTF">2021-01-24T14:27:23Z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